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35" r:id="rId2"/>
    <p:sldId id="336" r:id="rId3"/>
    <p:sldId id="321" r:id="rId4"/>
    <p:sldId id="287" r:id="rId5"/>
    <p:sldId id="332" r:id="rId6"/>
    <p:sldId id="334" r:id="rId7"/>
    <p:sldId id="333" r:id="rId8"/>
    <p:sldId id="258" r:id="rId9"/>
    <p:sldId id="33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10" autoAdjust="0"/>
  </p:normalViewPr>
  <p:slideViewPr>
    <p:cSldViewPr snapToGrid="0">
      <p:cViewPr varScale="1">
        <p:scale>
          <a:sx n="78" d="100"/>
          <a:sy n="78" d="100"/>
        </p:scale>
        <p:origin x="878" y="6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7FD4B-FD81-421B-84D9-65D92222D7FF}"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38A70-3F04-4505-9EA2-113C04669122}" type="slidenum">
              <a:rPr lang="en-GB" smtClean="0"/>
              <a:t>‹#›</a:t>
            </a:fld>
            <a:endParaRPr lang="en-GB"/>
          </a:p>
        </p:txBody>
      </p:sp>
    </p:spTree>
    <p:extLst>
      <p:ext uri="{BB962C8B-B14F-4D97-AF65-F5344CB8AC3E}">
        <p14:creationId xmlns:p14="http://schemas.microsoft.com/office/powerpoint/2010/main" val="289343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FEE61-784E-C13B-8FCF-EC736590047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C4AADB2-E758-95AB-D5B9-A72360CEB46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C64709E-7B02-412E-1641-D8A3252C611C}"/>
              </a:ext>
            </a:extLst>
          </p:cNvPr>
          <p:cNvSpPr>
            <a:spLocks noGrp="1"/>
          </p:cNvSpPr>
          <p:nvPr>
            <p:ph type="body" idx="1"/>
          </p:nvPr>
        </p:nvSpPr>
        <p:spPr/>
        <p:txBody>
          <a:bodyPr/>
          <a:lstStyle/>
          <a:p>
            <a:pPr algn="just">
              <a:lnSpc>
                <a:spcPct val="100000"/>
              </a:lnSpc>
              <a:spcAft>
                <a:spcPts val="800"/>
              </a:spcAft>
            </a:pPr>
            <a:r>
              <a:rPr lang="en-GB" sz="1200" b="1" i="1" u="sng" kern="100" dirty="0">
                <a:effectLst/>
                <a:latin typeface="Calibri" panose="020F0502020204030204" pitchFamily="34" charset="0"/>
                <a:ea typeface="Calibri" panose="020F0502020204030204" pitchFamily="34" charset="0"/>
                <a:cs typeface="Times New Roman" panose="02020603050405020304" pitchFamily="18" charset="0"/>
              </a:rPr>
              <a:t>Slide 1:</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Good morning, I'm Vicente, founder of </a:t>
            </a:r>
            <a:r>
              <a:rPr lang="en-GB" sz="12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Binergy</a:t>
            </a: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startup advancing bismuth-ion solid-state batteries for the space economy and related industries. Before sharing my entrepreneurial business framework, I’d like to acknowledge those who helped shape this concept.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Special thanks to Professor Nardone for his amazing support as mentorship, professors D'Alessandro, Ebbers, </a:t>
            </a:r>
            <a:r>
              <a:rPr lang="en-GB" sz="12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Ossani</a:t>
            </a: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Petrucci, </a:t>
            </a:r>
            <a:r>
              <a:rPr lang="en-GB" sz="12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Belingheri</a:t>
            </a: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Del Monte, </a:t>
            </a:r>
            <a:r>
              <a:rPr lang="en-GB" sz="12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Castelvecchi</a:t>
            </a: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Parra, Fraticelli, and La Regina, among others who are no less important.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my teammates—Suman, Laura, Giannis, Barnabas, Asli, Ilaria, Jacob, and Ricardo.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finally, to the support team at Luiss Business School Amsterdam—Martina, Alessandro, and Roxana.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Thank you all for your wonderful assistance.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Without further ado, let's begin.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ED0A2946-F77C-329F-5BCC-78FB12213294}"/>
              </a:ext>
            </a:extLst>
          </p:cNvPr>
          <p:cNvSpPr>
            <a:spLocks noGrp="1"/>
          </p:cNvSpPr>
          <p:nvPr>
            <p:ph type="sldNum" sz="quarter" idx="5"/>
          </p:nvPr>
        </p:nvSpPr>
        <p:spPr/>
        <p:txBody>
          <a:bodyPr/>
          <a:lstStyle/>
          <a:p>
            <a:fld id="{B73C4299-DFA9-814B-AD28-ECDE1FA0A815}" type="slidenum">
              <a:rPr lang="it-IT" smtClean="0"/>
              <a:t>1</a:t>
            </a:fld>
            <a:endParaRPr lang="it-IT"/>
          </a:p>
        </p:txBody>
      </p:sp>
    </p:spTree>
    <p:extLst>
      <p:ext uri="{BB962C8B-B14F-4D97-AF65-F5344CB8AC3E}">
        <p14:creationId xmlns:p14="http://schemas.microsoft.com/office/powerpoint/2010/main" val="203951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22FD-927B-ADD7-EF23-49B05692C2B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02EAF43-6F70-1C70-BB57-934232D6F72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9799BB3-0319-29C8-688C-C43EDE0C4274}"/>
              </a:ext>
            </a:extLst>
          </p:cNvPr>
          <p:cNvSpPr>
            <a:spLocks noGrp="1"/>
          </p:cNvSpPr>
          <p:nvPr>
            <p:ph type="body" idx="1"/>
          </p:nvPr>
        </p:nvSpPr>
        <p:spPr/>
        <p:txBody>
          <a:bodyPr/>
          <a:lstStyle/>
          <a:p>
            <a:pPr algn="just">
              <a:lnSpc>
                <a:spcPct val="100000"/>
              </a:lnSpc>
              <a:spcAft>
                <a:spcPts val="800"/>
              </a:spcAft>
            </a:pPr>
            <a:r>
              <a:rPr lang="en-GB" sz="1800" b="1" i="1" u="sng" kern="100" dirty="0">
                <a:effectLst/>
                <a:latin typeface="Calibri" panose="020F0502020204030204" pitchFamily="34" charset="0"/>
                <a:ea typeface="Calibri" panose="020F0502020204030204" pitchFamily="34" charset="0"/>
                <a:cs typeface="Times New Roman" panose="02020603050405020304" pitchFamily="18" charset="0"/>
              </a:rPr>
              <a:t>Slide 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Did you know that 90% of the startups fail within the first year? Today we are going to explore how to be in the successful 10%.</a:t>
            </a:r>
          </a:p>
          <a:p>
            <a:pPr algn="just">
              <a:lnSpc>
                <a:spcPct val="100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OK, to walk you through my journey in this business plan, I'm going to be covering these key topics in the briefing today.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What's the problem statement?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do we go ahead and put together a value proposition to adjust the industry?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does that market look like?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did I put together a concept to get us through the project development and to the point where we could bring products to market?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What does that finally financially mean to you as an investor and or to the project as a whole?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then we're going to summarize and close the presentation.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numero diapositiva 3">
            <a:extLst>
              <a:ext uri="{FF2B5EF4-FFF2-40B4-BE49-F238E27FC236}">
                <a16:creationId xmlns:a16="http://schemas.microsoft.com/office/drawing/2014/main" id="{8FC6E6C6-9966-3839-BCD1-BD2BE57CE2C3}"/>
              </a:ext>
            </a:extLst>
          </p:cNvPr>
          <p:cNvSpPr>
            <a:spLocks noGrp="1"/>
          </p:cNvSpPr>
          <p:nvPr>
            <p:ph type="sldNum" sz="quarter" idx="5"/>
          </p:nvPr>
        </p:nvSpPr>
        <p:spPr/>
        <p:txBody>
          <a:bodyPr/>
          <a:lstStyle/>
          <a:p>
            <a:fld id="{B73C4299-DFA9-814B-AD28-ECDE1FA0A815}" type="slidenum">
              <a:rPr lang="it-IT" smtClean="0"/>
              <a:t>2</a:t>
            </a:fld>
            <a:endParaRPr lang="it-IT"/>
          </a:p>
        </p:txBody>
      </p:sp>
    </p:spTree>
    <p:extLst>
      <p:ext uri="{BB962C8B-B14F-4D97-AF65-F5344CB8AC3E}">
        <p14:creationId xmlns:p14="http://schemas.microsoft.com/office/powerpoint/2010/main" val="202062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0000"/>
              </a:lnSpc>
              <a:spcAft>
                <a:spcPts val="800"/>
              </a:spcAft>
            </a:pPr>
            <a:r>
              <a:rPr lang="en-GB" sz="1800" b="1" i="1" u="sng" kern="100" dirty="0">
                <a:effectLst/>
                <a:latin typeface="Calibri" panose="020F0502020204030204" pitchFamily="34" charset="0"/>
                <a:ea typeface="Calibri" panose="020F0502020204030204" pitchFamily="34" charset="0"/>
                <a:cs typeface="Times New Roman" panose="02020603050405020304" pitchFamily="18" charset="0"/>
              </a:rPr>
              <a:t>Slide 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problem is clear: when there's no wind or sun, we need a way to generate and sustain energy. That’s where bismuth solid-state batteries come in.</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My goal in developing this plan was to tackle key challenges where I can make the greatest impact. Using a framework that evaluates impact and importance, I prioritize high-impact, high-importance solutions, tackling challenges such as technical, commercialization, financial, and safety, while also addressing lower-priority factors.</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Now, let me show you exactly how I’ve addressed these challenges in my planning. But first, let’s look at the market solution from a customer perspective.</a:t>
            </a:r>
          </a:p>
          <a:p>
            <a:endParaRPr lang="en-GB" dirty="0"/>
          </a:p>
        </p:txBody>
      </p:sp>
      <p:sp>
        <p:nvSpPr>
          <p:cNvPr id="4" name="Segnaposto numero diapositiva 3"/>
          <p:cNvSpPr>
            <a:spLocks noGrp="1"/>
          </p:cNvSpPr>
          <p:nvPr>
            <p:ph type="sldNum" sz="quarter" idx="5"/>
          </p:nvPr>
        </p:nvSpPr>
        <p:spPr/>
        <p:txBody>
          <a:bodyPr/>
          <a:lstStyle/>
          <a:p>
            <a:fld id="{B73C4299-DFA9-814B-AD28-ECDE1FA0A815}" type="slidenum">
              <a:rPr lang="it-IT" smtClean="0"/>
              <a:t>3</a:t>
            </a:fld>
            <a:endParaRPr lang="it-IT"/>
          </a:p>
        </p:txBody>
      </p:sp>
    </p:spTree>
    <p:extLst>
      <p:ext uri="{BB962C8B-B14F-4D97-AF65-F5344CB8AC3E}">
        <p14:creationId xmlns:p14="http://schemas.microsoft.com/office/powerpoint/2010/main" val="169819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Aft>
                <a:spcPts val="800"/>
              </a:spcAft>
            </a:pPr>
            <a:r>
              <a:rPr lang="en-GB" sz="1800" b="1" i="1" u="sng" kern="100" dirty="0">
                <a:effectLst/>
                <a:latin typeface="Calibri" panose="020F0502020204030204" pitchFamily="34" charset="0"/>
                <a:ea typeface="Calibri" panose="020F0502020204030204" pitchFamily="34" charset="0"/>
                <a:cs typeface="Times New Roman" panose="02020603050405020304" pitchFamily="18" charset="0"/>
              </a:rPr>
              <a:t>Slide 4:</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Let’s look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Binergy’s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value proposition.</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 used the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Value Proposition Canvas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from Professor D’Alessandro’s class to align our product with customer needs.</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First, the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benefits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of bismuth-ion solid-state batteries—they offer efficiency, safety, reliability, and eco-friendliness.</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From the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experience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perspective, strategic partnerships ensure long-term support and optimization.</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For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features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of bismuth-ion solid-state batteries, they are characterized by higher energy density and cost-effective solutions.</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Finally, the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customer perspective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helps us understand what they want, fear, and need, allowing us to build a holistic solution for the market.</a:t>
            </a:r>
          </a:p>
          <a:p>
            <a:endParaRPr lang="en-GB" dirty="0"/>
          </a:p>
        </p:txBody>
      </p:sp>
      <p:sp>
        <p:nvSpPr>
          <p:cNvPr id="4" name="Slide Number Placeholder 3"/>
          <p:cNvSpPr>
            <a:spLocks noGrp="1"/>
          </p:cNvSpPr>
          <p:nvPr>
            <p:ph type="sldNum" sz="quarter" idx="5"/>
          </p:nvPr>
        </p:nvSpPr>
        <p:spPr/>
        <p:txBody>
          <a:bodyPr/>
          <a:lstStyle/>
          <a:p>
            <a:fld id="{B6CE5623-61F1-4C32-B315-C0B2657F2C2E}" type="slidenum">
              <a:rPr lang="en-GB" smtClean="0"/>
              <a:t>4</a:t>
            </a:fld>
            <a:endParaRPr lang="en-GB"/>
          </a:p>
        </p:txBody>
      </p:sp>
    </p:spTree>
    <p:extLst>
      <p:ext uri="{BB962C8B-B14F-4D97-AF65-F5344CB8AC3E}">
        <p14:creationId xmlns:p14="http://schemas.microsoft.com/office/powerpoint/2010/main" val="40324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Aft>
                <a:spcPts val="800"/>
              </a:spcAft>
            </a:pPr>
            <a:r>
              <a:rPr lang="en-GB" sz="1800" b="1" i="1" u="sng" kern="100" dirty="0">
                <a:effectLst/>
                <a:latin typeface="Calibri" panose="020F0502020204030204" pitchFamily="34" charset="0"/>
                <a:ea typeface="Calibri" panose="020F0502020204030204" pitchFamily="34" charset="0"/>
                <a:cs typeface="Times New Roman" panose="02020603050405020304" pitchFamily="18" charset="0"/>
              </a:rPr>
              <a:t>Slide 5:</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chart illustrates the global solid-state battery market growth from 2022 to 2030. The market is expected to grow from $1.25 billion in 2022 to $13.23 billion by 2030, with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Binergy’s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target market clearly highlighted.</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Currently, in 2025, the market is at $3 billion. By 2028, it's projected to reach $7.3 billion, where we aim to capture 0.5% ($36.7 million). By 2029, we target 1% ($98.5 million), and by 2030, 1.5% ($198.45 million).</a:t>
            </a:r>
          </a:p>
          <a:p>
            <a:pPr algn="just">
              <a:lnSpc>
                <a:spcPct val="100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financials that we are following are going to be based on those assumptions.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73C4299-DFA9-814B-AD28-ECDE1FA0A815}" type="slidenum">
              <a:rPr lang="it-IT" smtClean="0"/>
              <a:t>5</a:t>
            </a:fld>
            <a:endParaRPr lang="it-IT"/>
          </a:p>
        </p:txBody>
      </p:sp>
    </p:spTree>
    <p:extLst>
      <p:ext uri="{BB962C8B-B14F-4D97-AF65-F5344CB8AC3E}">
        <p14:creationId xmlns:p14="http://schemas.microsoft.com/office/powerpoint/2010/main" val="184029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Aft>
                <a:spcPts val="800"/>
              </a:spcAft>
            </a:pPr>
            <a:r>
              <a:rPr lang="en-GB" sz="1800" b="1" i="1" u="sng" kern="100" dirty="0">
                <a:effectLst/>
                <a:latin typeface="Calibri" panose="020F0502020204030204" pitchFamily="34" charset="0"/>
                <a:ea typeface="Calibri" panose="020F0502020204030204" pitchFamily="34" charset="0"/>
                <a:cs typeface="Times New Roman" panose="02020603050405020304" pitchFamily="18" charset="0"/>
              </a:rPr>
              <a:t>Slide 6:</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Coming back to how we address the challenges, a project plan with actionable steps has been established to address them. The goal is to define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Binergy's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project baseline (time, cost, and scope).</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project runs from July 2024 to December 2027, with full-scale production expected in early 2028.</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total budget is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$13.3M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with estimated first-year production costs of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$54.35M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requiring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$67.65M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 funding from investors, grants, and partnerships.</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scope covers all phases from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Preliminary R&amp;D to Manufacturing Trials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ensuring an efficient path to market readiness. </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progressive funding approach offers key benefits, including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risk management, capital efficiency, and better decision-making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making it ideal for long-term, capital-intensive projects.</a:t>
            </a:r>
          </a:p>
          <a:p>
            <a:endParaRPr lang="en-GB" dirty="0"/>
          </a:p>
        </p:txBody>
      </p:sp>
      <p:sp>
        <p:nvSpPr>
          <p:cNvPr id="4" name="Slide Number Placeholder 3"/>
          <p:cNvSpPr>
            <a:spLocks noGrp="1"/>
          </p:cNvSpPr>
          <p:nvPr>
            <p:ph type="sldNum" sz="quarter" idx="5"/>
          </p:nvPr>
        </p:nvSpPr>
        <p:spPr/>
        <p:txBody>
          <a:bodyPr/>
          <a:lstStyle/>
          <a:p>
            <a:fld id="{45838A70-3F04-4505-9EA2-113C04669122}" type="slidenum">
              <a:rPr lang="en-GB" smtClean="0"/>
              <a:t>6</a:t>
            </a:fld>
            <a:endParaRPr lang="en-GB"/>
          </a:p>
        </p:txBody>
      </p:sp>
    </p:spTree>
    <p:extLst>
      <p:ext uri="{BB962C8B-B14F-4D97-AF65-F5344CB8AC3E}">
        <p14:creationId xmlns:p14="http://schemas.microsoft.com/office/powerpoint/2010/main" val="293086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Aft>
                <a:spcPts val="800"/>
              </a:spcAft>
            </a:pPr>
            <a:r>
              <a:rPr lang="en-GB" sz="1800" b="1" i="1" u="sng" kern="100" dirty="0">
                <a:effectLst/>
                <a:latin typeface="Calibri" panose="020F0502020204030204" pitchFamily="34" charset="0"/>
                <a:ea typeface="Calibri" panose="020F0502020204030204" pitchFamily="34" charset="0"/>
                <a:cs typeface="Times New Roman" panose="02020603050405020304" pitchFamily="18" charset="0"/>
              </a:rPr>
              <a:t>Slide 7:</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OK, in this slide, I’ll briefly explain our project’s development phase and expected ROI progress.</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From 2024 to 2028, we’re in the development phase, so there’s no revenue, and our ROI will be negative. As shown in the chart, the graph reflects this initial downward trend. However, once production starts in 2028, we aim to capture 0.5% of the global market and will begin generating revenue, causing the trend to turn upward, growing to 1% in 2029 and 1.5% in 2030.</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expect to break even by mid-2029, about five and a half years after starting development. From there, our ROI will turn positive and continue to grow as we scale up.</a:t>
            </a: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table on the right shows a projection of ROI growth from 2030 to 2035.</a:t>
            </a:r>
          </a:p>
          <a:p>
            <a:endParaRPr lang="en-GB" dirty="0"/>
          </a:p>
        </p:txBody>
      </p:sp>
      <p:sp>
        <p:nvSpPr>
          <p:cNvPr id="4" name="Slide Number Placeholder 3"/>
          <p:cNvSpPr>
            <a:spLocks noGrp="1"/>
          </p:cNvSpPr>
          <p:nvPr>
            <p:ph type="sldNum" sz="quarter" idx="5"/>
          </p:nvPr>
        </p:nvSpPr>
        <p:spPr/>
        <p:txBody>
          <a:bodyPr/>
          <a:lstStyle/>
          <a:p>
            <a:fld id="{45838A70-3F04-4505-9EA2-113C04669122}" type="slidenum">
              <a:rPr lang="en-GB" smtClean="0"/>
              <a:t>7</a:t>
            </a:fld>
            <a:endParaRPr lang="en-GB"/>
          </a:p>
        </p:txBody>
      </p:sp>
    </p:spTree>
    <p:extLst>
      <p:ext uri="{BB962C8B-B14F-4D97-AF65-F5344CB8AC3E}">
        <p14:creationId xmlns:p14="http://schemas.microsoft.com/office/powerpoint/2010/main" val="391379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Aft>
                <a:spcPts val="800"/>
              </a:spcAft>
            </a:pPr>
            <a:r>
              <a:rPr lang="en-GB" sz="1800" b="1" i="1" u="sng" kern="100" dirty="0">
                <a:effectLst/>
                <a:latin typeface="Calibri" panose="020F0502020204030204" pitchFamily="34" charset="0"/>
                <a:ea typeface="Calibri" panose="020F0502020204030204" pitchFamily="34" charset="0"/>
                <a:cs typeface="Times New Roman" panose="02020603050405020304" pitchFamily="18" charset="0"/>
              </a:rPr>
              <a:t>Slide 8: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conclusion,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Binergy</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addresses the critical limitations of lithium-ion batteries with its innovative Bismuth-Ion technology, offering a non-toxic, high-performance, and safe alternative. With the solid-state battery market poised for significant growth,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Binergy</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aims to capture 1% of market sales by 2030, supported by a strategic plan requiring $67.65 million in funding. The company projects breakeven by 2030 and promising ROI, making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Binergy</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 attractive long-term investment opportunity in the rapidly evolving energy storage landscape.</a:t>
            </a:r>
          </a:p>
          <a:p>
            <a:pPr algn="just">
              <a:lnSpc>
                <a:spcPct val="100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“Let’s shape the energy landscape of tomorrow, today."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838A70-3F04-4505-9EA2-113C04669122}" type="slidenum">
              <a:rPr lang="en-GB" smtClean="0"/>
              <a:t>8</a:t>
            </a:fld>
            <a:endParaRPr lang="en-GB"/>
          </a:p>
        </p:txBody>
      </p:sp>
    </p:spTree>
    <p:extLst>
      <p:ext uri="{BB962C8B-B14F-4D97-AF65-F5344CB8AC3E}">
        <p14:creationId xmlns:p14="http://schemas.microsoft.com/office/powerpoint/2010/main" val="391059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Aft>
                <a:spcPts val="800"/>
              </a:spcAft>
            </a:pPr>
            <a:r>
              <a:rPr lang="en-GB" sz="1800" b="1" i="1" u="sng" kern="100" dirty="0">
                <a:effectLst/>
                <a:latin typeface="Calibri" panose="020F0502020204030204" pitchFamily="34" charset="0"/>
                <a:ea typeface="Calibri" panose="020F0502020204030204" pitchFamily="34" charset="0"/>
                <a:cs typeface="Times New Roman" panose="02020603050405020304" pitchFamily="18" charset="0"/>
              </a:rPr>
              <a:t>Slide 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Thank you very much for your time, I sincerely appreciate your presence, and I look forward</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to your questions.</a:t>
            </a:r>
          </a:p>
          <a:p>
            <a:endParaRPr lang="en-GB" dirty="0"/>
          </a:p>
        </p:txBody>
      </p:sp>
      <p:sp>
        <p:nvSpPr>
          <p:cNvPr id="4" name="Slide Number Placeholder 3"/>
          <p:cNvSpPr>
            <a:spLocks noGrp="1"/>
          </p:cNvSpPr>
          <p:nvPr>
            <p:ph type="sldNum" sz="quarter" idx="5"/>
          </p:nvPr>
        </p:nvSpPr>
        <p:spPr/>
        <p:txBody>
          <a:bodyPr/>
          <a:lstStyle/>
          <a:p>
            <a:fld id="{45838A70-3F04-4505-9EA2-113C04669122}" type="slidenum">
              <a:rPr lang="en-GB" smtClean="0"/>
              <a:t>9</a:t>
            </a:fld>
            <a:endParaRPr lang="en-GB"/>
          </a:p>
        </p:txBody>
      </p:sp>
    </p:spTree>
    <p:extLst>
      <p:ext uri="{BB962C8B-B14F-4D97-AF65-F5344CB8AC3E}">
        <p14:creationId xmlns:p14="http://schemas.microsoft.com/office/powerpoint/2010/main" val="150057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5903-906D-92EA-0480-3F3E9E6C3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99FEF2-F105-7191-C67C-3381FB5B67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A4E689-41CE-950C-FB06-D5F1F6C61C08}"/>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5" name="Footer Placeholder 4">
            <a:extLst>
              <a:ext uri="{FF2B5EF4-FFF2-40B4-BE49-F238E27FC236}">
                <a16:creationId xmlns:a16="http://schemas.microsoft.com/office/drawing/2014/main" id="{54A7677A-D546-10B5-A844-8E4C468B1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F9DBA-EE2A-1FC2-0A2B-08EC387C1FFC}"/>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411351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18F1-8758-DCCD-36C4-0EFF6B92E9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7CB5EA-E506-F53A-88EB-54306B3A34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A70318-101D-31FF-08D5-F6DC3941D099}"/>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5" name="Footer Placeholder 4">
            <a:extLst>
              <a:ext uri="{FF2B5EF4-FFF2-40B4-BE49-F238E27FC236}">
                <a16:creationId xmlns:a16="http://schemas.microsoft.com/office/drawing/2014/main" id="{B176DF9D-A7CD-B502-ABA5-12D27B30B2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8F912E-54AD-0BEA-5609-963A03635CBD}"/>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208171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DB54A-645B-DB49-AF50-1058A0266E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A7FC46-65D6-4FE9-C16F-FDA3B32986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74C82-65C4-5BB8-A312-66D200566A32}"/>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5" name="Footer Placeholder 4">
            <a:extLst>
              <a:ext uri="{FF2B5EF4-FFF2-40B4-BE49-F238E27FC236}">
                <a16:creationId xmlns:a16="http://schemas.microsoft.com/office/drawing/2014/main" id="{C3070D49-80E3-55FA-69AA-61CD0C1F3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058CB8-E203-1AE8-40E7-32FA96B1AB2D}"/>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922073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ertina testo e foto + partner - Bianco">
    <p:spTree>
      <p:nvGrpSpPr>
        <p:cNvPr id="1" name=""/>
        <p:cNvGrpSpPr/>
        <p:nvPr/>
      </p:nvGrpSpPr>
      <p:grpSpPr>
        <a:xfrm>
          <a:off x="0" y="0"/>
          <a:ext cx="0" cy="0"/>
          <a:chOff x="0" y="0"/>
          <a:chExt cx="0" cy="0"/>
        </a:xfrm>
      </p:grpSpPr>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10052997" y="564745"/>
            <a:ext cx="1590123" cy="547200"/>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40" name="Titolo 1">
            <a:extLst>
              <a:ext uri="{FF2B5EF4-FFF2-40B4-BE49-F238E27FC236}">
                <a16:creationId xmlns:a16="http://schemas.microsoft.com/office/drawing/2014/main" id="{45B1919E-737B-4949-A8CF-048430979B3C}"/>
              </a:ext>
            </a:extLst>
          </p:cNvPr>
          <p:cNvSpPr>
            <a:spLocks noGrp="1"/>
          </p:cNvSpPr>
          <p:nvPr>
            <p:ph type="ctrTitle"/>
          </p:nvPr>
        </p:nvSpPr>
        <p:spPr>
          <a:xfrm>
            <a:off x="506353" y="2376404"/>
            <a:ext cx="6921715" cy="1052596"/>
          </a:xfrm>
        </p:spPr>
        <p:txBody>
          <a:bodyPr wrap="square"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41" name="Sottotitolo 2">
            <a:extLst>
              <a:ext uri="{FF2B5EF4-FFF2-40B4-BE49-F238E27FC236}">
                <a16:creationId xmlns:a16="http://schemas.microsoft.com/office/drawing/2014/main" id="{E57582A5-CC99-B64A-83C2-4BF602A39067}"/>
              </a:ext>
            </a:extLst>
          </p:cNvPr>
          <p:cNvSpPr>
            <a:spLocks noGrp="1"/>
          </p:cNvSpPr>
          <p:nvPr>
            <p:ph type="subTitle" idx="1"/>
          </p:nvPr>
        </p:nvSpPr>
        <p:spPr>
          <a:xfrm>
            <a:off x="498261" y="3599418"/>
            <a:ext cx="6921714" cy="1254318"/>
          </a:xfrm>
        </p:spPr>
        <p:txBody>
          <a:bodyPr wrap="square"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7" name="Segnaposto immagine 5">
            <a:extLst>
              <a:ext uri="{FF2B5EF4-FFF2-40B4-BE49-F238E27FC236}">
                <a16:creationId xmlns:a16="http://schemas.microsoft.com/office/drawing/2014/main" id="{4074B329-6038-0D4F-9F45-50FBE8D6392F}"/>
              </a:ext>
            </a:extLst>
          </p:cNvPr>
          <p:cNvSpPr>
            <a:spLocks noGrp="1"/>
          </p:cNvSpPr>
          <p:nvPr>
            <p:ph type="pic" sz="quarter" idx="13" hasCustomPrompt="1"/>
          </p:nvPr>
        </p:nvSpPr>
        <p:spPr>
          <a:xfrm>
            <a:off x="8365067" y="2376404"/>
            <a:ext cx="3278053" cy="3405806"/>
          </a:xfrm>
          <a:noFill/>
        </p:spPr>
        <p:txBody>
          <a:bodyPr>
            <a:normAutofit/>
          </a:bodyPr>
          <a:lstStyle>
            <a:lvl1pPr marL="0" indent="0">
              <a:buNone/>
              <a:defRPr sz="1500">
                <a:solidFill>
                  <a:schemeClr val="bg1">
                    <a:lumMod val="50000"/>
                  </a:schemeClr>
                </a:solidFill>
              </a:defRPr>
            </a:lvl1pPr>
          </a:lstStyle>
          <a:p>
            <a:r>
              <a:rPr lang="it-IT"/>
              <a:t>Immagine</a:t>
            </a:r>
          </a:p>
        </p:txBody>
      </p:sp>
      <p:pic>
        <p:nvPicPr>
          <p:cNvPr id="10" name="Immagine 9">
            <a:extLst>
              <a:ext uri="{FF2B5EF4-FFF2-40B4-BE49-F238E27FC236}">
                <a16:creationId xmlns:a16="http://schemas.microsoft.com/office/drawing/2014/main" id="{9574D29E-BE9A-024E-8A0D-DA204AD753B6}"/>
              </a:ext>
            </a:extLst>
          </p:cNvPr>
          <p:cNvPicPr>
            <a:picLocks noChangeAspect="1"/>
          </p:cNvPicPr>
          <p:nvPr userDrawn="1"/>
        </p:nvPicPr>
        <p:blipFill>
          <a:blip r:embed="rId2"/>
          <a:stretch>
            <a:fillRect/>
          </a:stretch>
        </p:blipFill>
        <p:spPr>
          <a:xfrm>
            <a:off x="530086" y="564745"/>
            <a:ext cx="1229574" cy="956079"/>
          </a:xfrm>
          <a:prstGeom prst="rect">
            <a:avLst/>
          </a:prstGeom>
        </p:spPr>
      </p:pic>
      <p:sp>
        <p:nvSpPr>
          <p:cNvPr id="11" name="Segnaposto data 3">
            <a:extLst>
              <a:ext uri="{FF2B5EF4-FFF2-40B4-BE49-F238E27FC236}">
                <a16:creationId xmlns:a16="http://schemas.microsoft.com/office/drawing/2014/main" id="{D8883BD9-D4C9-47A0-DCB4-D1EE69D263BE}"/>
              </a:ext>
            </a:extLst>
          </p:cNvPr>
          <p:cNvSpPr txBox="1">
            <a:spLocks/>
          </p:cNvSpPr>
          <p:nvPr userDrawn="1"/>
        </p:nvSpPr>
        <p:spPr>
          <a:xfrm>
            <a:off x="522271" y="6019655"/>
            <a:ext cx="2104551" cy="547200"/>
          </a:xfrm>
          <a:prstGeom prst="rect">
            <a:avLst/>
          </a:prstGeom>
        </p:spPr>
        <p:txBody>
          <a:bodyPr lIns="0" tIns="0" rIns="0" bIns="0" anchor="b"/>
          <a:lstStyle>
            <a:defPPr>
              <a:defRPr lang="it-IT"/>
            </a:defPPr>
            <a:lvl1pPr marL="0" algn="l" defTabSz="914400" rtl="0" eaLnBrk="1" latinLnBrk="0" hangingPunct="1">
              <a:defRPr sz="2200" b="1" i="0" kern="1200">
                <a:solidFill>
                  <a:srgbClr val="003A70"/>
                </a:solidFill>
                <a:latin typeface="Luiss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A97C65-1B54-DB47-A604-7DF0E350DE20}" type="datetime4">
              <a:rPr lang="it-IT" smtClean="0"/>
              <a:pPr/>
              <a:t>13 marzo 2025</a:t>
            </a:fld>
            <a:endParaRPr lang="it-IT" dirty="0"/>
          </a:p>
        </p:txBody>
      </p:sp>
      <p:pic>
        <p:nvPicPr>
          <p:cNvPr id="14" name="Immagine 13">
            <a:extLst>
              <a:ext uri="{FF2B5EF4-FFF2-40B4-BE49-F238E27FC236}">
                <a16:creationId xmlns:a16="http://schemas.microsoft.com/office/drawing/2014/main" id="{99388F8E-05A7-A9CB-C061-8371AA874C7E}"/>
              </a:ext>
            </a:extLst>
          </p:cNvPr>
          <p:cNvPicPr>
            <a:picLocks noChangeAspect="1"/>
          </p:cNvPicPr>
          <p:nvPr userDrawn="1"/>
        </p:nvPicPr>
        <p:blipFill>
          <a:blip r:embed="rId3"/>
          <a:stretch>
            <a:fillRect/>
          </a:stretch>
        </p:blipFill>
        <p:spPr>
          <a:xfrm>
            <a:off x="10688443" y="5758101"/>
            <a:ext cx="1078939" cy="887128"/>
          </a:xfrm>
          <a:prstGeom prst="rect">
            <a:avLst/>
          </a:prstGeom>
        </p:spPr>
      </p:pic>
      <p:cxnSp>
        <p:nvCxnSpPr>
          <p:cNvPr id="15" name="Connettore diritto 14">
            <a:extLst>
              <a:ext uri="{FF2B5EF4-FFF2-40B4-BE49-F238E27FC236}">
                <a16:creationId xmlns:a16="http://schemas.microsoft.com/office/drawing/2014/main" id="{9AD4A610-5DF0-C944-A36C-3EF754FFCB9A}"/>
              </a:ext>
            </a:extLst>
          </p:cNvPr>
          <p:cNvCxnSpPr>
            <a:cxnSpLocks/>
          </p:cNvCxnSpPr>
          <p:nvPr userDrawn="1"/>
        </p:nvCxnSpPr>
        <p:spPr>
          <a:xfrm>
            <a:off x="2626822" y="6464968"/>
            <a:ext cx="4666237" cy="0"/>
          </a:xfrm>
          <a:prstGeom prst="line">
            <a:avLst/>
          </a:prstGeom>
          <a:ln w="28575">
            <a:solidFill>
              <a:srgbClr val="003A70"/>
            </a:solidFill>
          </a:ln>
        </p:spPr>
        <p:style>
          <a:lnRef idx="1">
            <a:schemeClr val="accent1"/>
          </a:lnRef>
          <a:fillRef idx="0">
            <a:schemeClr val="accent1"/>
          </a:fillRef>
          <a:effectRef idx="0">
            <a:schemeClr val="accent1"/>
          </a:effectRef>
          <a:fontRef idx="minor">
            <a:schemeClr val="tx1"/>
          </a:fontRef>
        </p:style>
      </p:cxnSp>
      <p:pic>
        <p:nvPicPr>
          <p:cNvPr id="16" name="Immagine 15" descr="Immagine che contiene nero, oscurità&#10;&#10;Descrizione generata automaticamente">
            <a:extLst>
              <a:ext uri="{FF2B5EF4-FFF2-40B4-BE49-F238E27FC236}">
                <a16:creationId xmlns:a16="http://schemas.microsoft.com/office/drawing/2014/main" id="{BE59B890-1306-E1A5-B037-F0AD640A5B29}"/>
              </a:ext>
            </a:extLst>
          </p:cNvPr>
          <p:cNvPicPr>
            <a:picLocks noChangeAspect="1"/>
          </p:cNvPicPr>
          <p:nvPr userDrawn="1"/>
        </p:nvPicPr>
        <p:blipFill>
          <a:blip r:embed="rId4"/>
          <a:stretch>
            <a:fillRect/>
          </a:stretch>
        </p:blipFill>
        <p:spPr>
          <a:xfrm>
            <a:off x="9283535" y="6166663"/>
            <a:ext cx="1044329" cy="314931"/>
          </a:xfrm>
          <a:prstGeom prst="rect">
            <a:avLst/>
          </a:prstGeom>
        </p:spPr>
      </p:pic>
      <p:pic>
        <p:nvPicPr>
          <p:cNvPr id="17" name="Immagine 16" descr="Immagine che contiene Elementi grafici, grafica, Carattere, Policromia&#10;&#10;Descrizione generata automaticamente">
            <a:extLst>
              <a:ext uri="{FF2B5EF4-FFF2-40B4-BE49-F238E27FC236}">
                <a16:creationId xmlns:a16="http://schemas.microsoft.com/office/drawing/2014/main" id="{412CD643-31CC-DBD9-A7E5-EEC4C2E71D58}"/>
              </a:ext>
            </a:extLst>
          </p:cNvPr>
          <p:cNvPicPr>
            <a:picLocks noChangeAspect="1"/>
          </p:cNvPicPr>
          <p:nvPr userDrawn="1"/>
        </p:nvPicPr>
        <p:blipFill>
          <a:blip r:embed="rId5"/>
          <a:stretch>
            <a:fillRect/>
          </a:stretch>
        </p:blipFill>
        <p:spPr>
          <a:xfrm>
            <a:off x="7502275" y="6061233"/>
            <a:ext cx="1245514" cy="420361"/>
          </a:xfrm>
          <a:prstGeom prst="rect">
            <a:avLst/>
          </a:prstGeom>
        </p:spPr>
      </p:pic>
    </p:spTree>
    <p:extLst>
      <p:ext uri="{BB962C8B-B14F-4D97-AF65-F5344CB8AC3E}">
        <p14:creationId xmlns:p14="http://schemas.microsoft.com/office/powerpoint/2010/main" val="3031972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1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siness Model Canva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80830" y="1066800"/>
            <a:ext cx="2159170" cy="3428763"/>
          </a:xfrm>
          <a:prstGeom prst="rect">
            <a:avLst/>
          </a:prstGeom>
          <a:solidFill>
            <a:srgbClr val="FFFFFF"/>
          </a:solidFill>
        </p:spPr>
        <p:txBody>
          <a:bodyPr vert="horz"/>
          <a:lstStyle>
            <a:lvl1pPr marL="0" indent="0">
              <a:buNone/>
              <a:defRPr sz="900" b="0" i="0" baseline="0"/>
            </a:lvl1pPr>
          </a:lstStyle>
          <a:p>
            <a:pPr lvl="0"/>
            <a:r>
              <a:rPr lang="en-GB"/>
              <a:t>Click to edit Master text styles</a:t>
            </a:r>
          </a:p>
        </p:txBody>
      </p:sp>
      <p:sp>
        <p:nvSpPr>
          <p:cNvPr id="10" name="Text Placeholder 8"/>
          <p:cNvSpPr>
            <a:spLocks noGrp="1"/>
          </p:cNvSpPr>
          <p:nvPr>
            <p:ph type="body" sz="quarter" idx="11"/>
          </p:nvPr>
        </p:nvSpPr>
        <p:spPr>
          <a:xfrm>
            <a:off x="2689643" y="1066800"/>
            <a:ext cx="2159170" cy="1530000"/>
          </a:xfrm>
          <a:prstGeom prst="rect">
            <a:avLst/>
          </a:prstGeom>
          <a:solidFill>
            <a:srgbClr val="FFFFFF"/>
          </a:solidFill>
        </p:spPr>
        <p:txBody>
          <a:bodyPr vert="horz"/>
          <a:lstStyle>
            <a:lvl1pPr marL="0" indent="0">
              <a:buNone/>
              <a:defRPr sz="900" baseline="0"/>
            </a:lvl1pPr>
          </a:lstStyle>
          <a:p>
            <a:pPr lvl="0"/>
            <a:r>
              <a:rPr lang="en-GB"/>
              <a:t>Click to edit Master text styles</a:t>
            </a:r>
          </a:p>
        </p:txBody>
      </p:sp>
      <p:sp>
        <p:nvSpPr>
          <p:cNvPr id="11" name="Text Placeholder 8"/>
          <p:cNvSpPr>
            <a:spLocks noGrp="1"/>
          </p:cNvSpPr>
          <p:nvPr>
            <p:ph type="body" sz="quarter" idx="12"/>
          </p:nvPr>
        </p:nvSpPr>
        <p:spPr>
          <a:xfrm>
            <a:off x="5006387" y="1066800"/>
            <a:ext cx="2159170" cy="3428762"/>
          </a:xfrm>
          <a:prstGeom prst="rect">
            <a:avLst/>
          </a:prstGeom>
          <a:solidFill>
            <a:srgbClr val="FFFFFF"/>
          </a:solidFill>
        </p:spPr>
        <p:txBody>
          <a:bodyPr vert="horz"/>
          <a:lstStyle>
            <a:lvl1pPr marL="0" indent="0">
              <a:buNone/>
              <a:defRPr sz="900" baseline="0"/>
            </a:lvl1pPr>
          </a:lstStyle>
          <a:p>
            <a:pPr lvl="0"/>
            <a:r>
              <a:rPr lang="en-GB"/>
              <a:t>Click to edit Master text styles</a:t>
            </a:r>
          </a:p>
        </p:txBody>
      </p:sp>
      <p:sp>
        <p:nvSpPr>
          <p:cNvPr id="12" name="Text Placeholder 8"/>
          <p:cNvSpPr>
            <a:spLocks noGrp="1"/>
          </p:cNvSpPr>
          <p:nvPr>
            <p:ph type="body" sz="quarter" idx="13"/>
          </p:nvPr>
        </p:nvSpPr>
        <p:spPr>
          <a:xfrm>
            <a:off x="7321263" y="1056067"/>
            <a:ext cx="2159170" cy="1530000"/>
          </a:xfrm>
          <a:prstGeom prst="rect">
            <a:avLst/>
          </a:prstGeom>
          <a:solidFill>
            <a:srgbClr val="FFFFFF"/>
          </a:solidFill>
        </p:spPr>
        <p:txBody>
          <a:bodyPr vert="horz"/>
          <a:lstStyle>
            <a:lvl1pPr marL="0" indent="0">
              <a:buNone/>
              <a:defRPr sz="900" baseline="0"/>
            </a:lvl1pPr>
          </a:lstStyle>
          <a:p>
            <a:pPr lvl="0"/>
            <a:r>
              <a:rPr lang="en-GB"/>
              <a:t>Click to edit Master text styles</a:t>
            </a:r>
          </a:p>
        </p:txBody>
      </p:sp>
      <p:sp>
        <p:nvSpPr>
          <p:cNvPr id="13" name="Text Placeholder 8"/>
          <p:cNvSpPr>
            <a:spLocks noGrp="1"/>
          </p:cNvSpPr>
          <p:nvPr>
            <p:ph type="body" sz="quarter" idx="14"/>
          </p:nvPr>
        </p:nvSpPr>
        <p:spPr>
          <a:xfrm>
            <a:off x="9644069" y="1056067"/>
            <a:ext cx="2159170" cy="3439495"/>
          </a:xfrm>
          <a:prstGeom prst="rect">
            <a:avLst/>
          </a:prstGeom>
          <a:solidFill>
            <a:srgbClr val="FFFFFF"/>
          </a:solidFill>
        </p:spPr>
        <p:txBody>
          <a:bodyPr vert="horz"/>
          <a:lstStyle>
            <a:lvl1pPr marL="0" indent="0">
              <a:buNone/>
              <a:defRPr sz="900" baseline="0"/>
            </a:lvl1pPr>
          </a:lstStyle>
          <a:p>
            <a:pPr lvl="0"/>
            <a:r>
              <a:rPr lang="en-GB"/>
              <a:t>Click to edit Master text styles</a:t>
            </a:r>
          </a:p>
        </p:txBody>
      </p:sp>
      <p:sp>
        <p:nvSpPr>
          <p:cNvPr id="15" name="Text Placeholder 8"/>
          <p:cNvSpPr>
            <a:spLocks noGrp="1"/>
          </p:cNvSpPr>
          <p:nvPr>
            <p:ph type="body" sz="quarter" idx="16"/>
          </p:nvPr>
        </p:nvSpPr>
        <p:spPr>
          <a:xfrm>
            <a:off x="2703636" y="2965800"/>
            <a:ext cx="2159170" cy="1530000"/>
          </a:xfrm>
          <a:prstGeom prst="rect">
            <a:avLst/>
          </a:prstGeom>
          <a:solidFill>
            <a:srgbClr val="FFFFFF"/>
          </a:solidFill>
        </p:spPr>
        <p:txBody>
          <a:bodyPr vert="horz"/>
          <a:lstStyle>
            <a:lvl1pPr marL="0" indent="0">
              <a:buNone/>
              <a:defRPr sz="900" baseline="0"/>
            </a:lvl1pPr>
          </a:lstStyle>
          <a:p>
            <a:pPr lvl="0"/>
            <a:r>
              <a:rPr lang="en-GB"/>
              <a:t>Click to edit Master text styles</a:t>
            </a:r>
          </a:p>
        </p:txBody>
      </p:sp>
      <p:sp>
        <p:nvSpPr>
          <p:cNvPr id="17" name="Text Placeholder 8"/>
          <p:cNvSpPr>
            <a:spLocks noGrp="1"/>
          </p:cNvSpPr>
          <p:nvPr>
            <p:ph type="body" sz="quarter" idx="18"/>
          </p:nvPr>
        </p:nvSpPr>
        <p:spPr>
          <a:xfrm>
            <a:off x="7325635" y="2965800"/>
            <a:ext cx="2159170" cy="1530000"/>
          </a:xfrm>
          <a:prstGeom prst="rect">
            <a:avLst/>
          </a:prstGeom>
          <a:solidFill>
            <a:srgbClr val="FFFFFF"/>
          </a:solidFill>
        </p:spPr>
        <p:txBody>
          <a:bodyPr vert="horz"/>
          <a:lstStyle>
            <a:lvl1pPr marL="0" indent="0">
              <a:buNone/>
              <a:defRPr sz="900" baseline="0"/>
            </a:lvl1pPr>
          </a:lstStyle>
          <a:p>
            <a:pPr lvl="0"/>
            <a:r>
              <a:rPr lang="en-GB"/>
              <a:t>Click to edit Master text styles</a:t>
            </a:r>
          </a:p>
        </p:txBody>
      </p:sp>
      <p:sp>
        <p:nvSpPr>
          <p:cNvPr id="19" name="Text Placeholder 8"/>
          <p:cNvSpPr>
            <a:spLocks noGrp="1"/>
          </p:cNvSpPr>
          <p:nvPr>
            <p:ph type="body" sz="quarter" idx="20"/>
          </p:nvPr>
        </p:nvSpPr>
        <p:spPr>
          <a:xfrm>
            <a:off x="380830" y="4876800"/>
            <a:ext cx="5613570" cy="1447800"/>
          </a:xfrm>
          <a:prstGeom prst="rect">
            <a:avLst/>
          </a:prstGeom>
          <a:solidFill>
            <a:srgbClr val="FFFFFF"/>
          </a:solidFill>
        </p:spPr>
        <p:txBody>
          <a:bodyPr vert="horz"/>
          <a:lstStyle>
            <a:lvl1pPr marL="0" indent="0">
              <a:buNone/>
              <a:defRPr sz="900" baseline="0"/>
            </a:lvl1pPr>
          </a:lstStyle>
          <a:p>
            <a:pPr lvl="0"/>
            <a:r>
              <a:rPr lang="en-GB"/>
              <a:t>Click to edit Master text styles</a:t>
            </a:r>
          </a:p>
        </p:txBody>
      </p:sp>
      <p:sp>
        <p:nvSpPr>
          <p:cNvPr id="20" name="Text Placeholder 8"/>
          <p:cNvSpPr>
            <a:spLocks noGrp="1"/>
          </p:cNvSpPr>
          <p:nvPr>
            <p:ph type="body" sz="quarter" idx="21"/>
          </p:nvPr>
        </p:nvSpPr>
        <p:spPr>
          <a:xfrm>
            <a:off x="6223200" y="4876800"/>
            <a:ext cx="5580041" cy="1447800"/>
          </a:xfrm>
          <a:prstGeom prst="rect">
            <a:avLst/>
          </a:prstGeom>
          <a:solidFill>
            <a:srgbClr val="FFFFFF"/>
          </a:solidFill>
        </p:spPr>
        <p:txBody>
          <a:bodyPr vert="horz"/>
          <a:lstStyle>
            <a:lvl1pPr marL="0" indent="0">
              <a:buNone/>
              <a:defRPr sz="900" baseline="0"/>
            </a:lvl1pPr>
          </a:lstStyle>
          <a:p>
            <a:pPr lvl="0"/>
            <a:r>
              <a:rPr lang="en-GB"/>
              <a:t>Click to edit Master text styles</a:t>
            </a:r>
          </a:p>
        </p:txBody>
      </p:sp>
      <p:sp>
        <p:nvSpPr>
          <p:cNvPr id="22" name="Text Placeholder 8"/>
          <p:cNvSpPr>
            <a:spLocks noGrp="1"/>
          </p:cNvSpPr>
          <p:nvPr>
            <p:ph type="body" sz="quarter" idx="22"/>
          </p:nvPr>
        </p:nvSpPr>
        <p:spPr>
          <a:xfrm>
            <a:off x="4876800" y="381000"/>
            <a:ext cx="1727200" cy="228600"/>
          </a:xfrm>
          <a:prstGeom prst="rect">
            <a:avLst/>
          </a:prstGeom>
          <a:solidFill>
            <a:srgbClr val="FFFFFF"/>
          </a:solidFill>
          <a:ln>
            <a:noFill/>
          </a:ln>
        </p:spPr>
        <p:txBody>
          <a:bodyPr vert="horz"/>
          <a:lstStyle>
            <a:lvl1pPr marL="0" indent="0">
              <a:buNone/>
              <a:defRPr sz="900" baseline="0"/>
            </a:lvl1pPr>
          </a:lstStyle>
          <a:p>
            <a:pPr lvl="0"/>
            <a:r>
              <a:rPr lang="en-GB"/>
              <a:t>Click to edit Master text styles</a:t>
            </a:r>
          </a:p>
        </p:txBody>
      </p:sp>
      <p:sp>
        <p:nvSpPr>
          <p:cNvPr id="23" name="Text Placeholder 8"/>
          <p:cNvSpPr>
            <a:spLocks noGrp="1"/>
          </p:cNvSpPr>
          <p:nvPr>
            <p:ph type="body" sz="quarter" idx="23"/>
          </p:nvPr>
        </p:nvSpPr>
        <p:spPr>
          <a:xfrm>
            <a:off x="6997170" y="381000"/>
            <a:ext cx="1727200" cy="228600"/>
          </a:xfrm>
          <a:prstGeom prst="rect">
            <a:avLst/>
          </a:prstGeom>
          <a:solidFill>
            <a:srgbClr val="FFFFFF"/>
          </a:solidFill>
          <a:ln>
            <a:noFill/>
          </a:ln>
        </p:spPr>
        <p:txBody>
          <a:bodyPr vert="horz"/>
          <a:lstStyle>
            <a:lvl1pPr marL="0" indent="0">
              <a:buNone/>
              <a:defRPr sz="900"/>
            </a:lvl1pPr>
          </a:lstStyle>
          <a:p>
            <a:pPr lvl="0"/>
            <a:r>
              <a:rPr lang="en-GB"/>
              <a:t>Click to edit Master text styles</a:t>
            </a:r>
          </a:p>
        </p:txBody>
      </p:sp>
      <p:sp>
        <p:nvSpPr>
          <p:cNvPr id="24" name="Text Placeholder 8"/>
          <p:cNvSpPr>
            <a:spLocks noGrp="1"/>
          </p:cNvSpPr>
          <p:nvPr>
            <p:ph type="body" sz="quarter" idx="24"/>
          </p:nvPr>
        </p:nvSpPr>
        <p:spPr>
          <a:xfrm>
            <a:off x="9550400" y="381000"/>
            <a:ext cx="1422400" cy="228600"/>
          </a:xfrm>
          <a:prstGeom prst="rect">
            <a:avLst/>
          </a:prstGeom>
          <a:solidFill>
            <a:srgbClr val="FFFFFF"/>
          </a:solidFill>
          <a:ln>
            <a:noFill/>
          </a:ln>
        </p:spPr>
        <p:txBody>
          <a:bodyPr vert="horz"/>
          <a:lstStyle>
            <a:lvl1pPr marL="0" indent="0">
              <a:buNone/>
              <a:defRPr sz="900"/>
            </a:lvl1pPr>
          </a:lstStyle>
          <a:p>
            <a:pPr lvl="0"/>
            <a:r>
              <a:rPr lang="en-GB"/>
              <a:t>Click to edit Master text styles</a:t>
            </a:r>
          </a:p>
        </p:txBody>
      </p:sp>
      <p:sp>
        <p:nvSpPr>
          <p:cNvPr id="25" name="Text Placeholder 8"/>
          <p:cNvSpPr>
            <a:spLocks noGrp="1"/>
          </p:cNvSpPr>
          <p:nvPr>
            <p:ph type="body" sz="quarter" idx="25"/>
          </p:nvPr>
        </p:nvSpPr>
        <p:spPr>
          <a:xfrm>
            <a:off x="11379200" y="381000"/>
            <a:ext cx="508000" cy="228600"/>
          </a:xfrm>
          <a:prstGeom prst="rect">
            <a:avLst/>
          </a:prstGeom>
          <a:solidFill>
            <a:srgbClr val="FFFFFF"/>
          </a:solidFill>
          <a:ln>
            <a:noFill/>
          </a:ln>
        </p:spPr>
        <p:txBody>
          <a:bodyPr vert="horz"/>
          <a:lstStyle>
            <a:lvl1pPr marL="0" indent="0">
              <a:buNone/>
              <a:defRPr sz="900"/>
            </a:lvl1pPr>
          </a:lstStyle>
          <a:p>
            <a:pPr lvl="0"/>
            <a:r>
              <a:rPr lang="en-GB"/>
              <a:t>Click to edit Master text styles</a:t>
            </a:r>
          </a:p>
        </p:txBody>
      </p:sp>
    </p:spTree>
    <p:extLst>
      <p:ext uri="{BB962C8B-B14F-4D97-AF65-F5344CB8AC3E}">
        <p14:creationId xmlns:p14="http://schemas.microsoft.com/office/powerpoint/2010/main" val="114074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967F-686B-7248-EE36-59FC5F2BAB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4B26E-0855-A116-2B99-7041B76E9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0B76A8-B750-4B16-B888-6582FEA1D5AE}"/>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5" name="Footer Placeholder 4">
            <a:extLst>
              <a:ext uri="{FF2B5EF4-FFF2-40B4-BE49-F238E27FC236}">
                <a16:creationId xmlns:a16="http://schemas.microsoft.com/office/drawing/2014/main" id="{12BEBAB7-BF2D-CCB5-BC5A-3EBA291508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6CA3E-A11C-932A-6154-F372576CE5FA}"/>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197386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5B6D-C184-8549-6A99-4DE8A9B9D2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8716D2-D44A-4EB7-1E7C-E59C4B4AC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FF06C-0921-5BF0-6503-D62EA02D3A38}"/>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5" name="Footer Placeholder 4">
            <a:extLst>
              <a:ext uri="{FF2B5EF4-FFF2-40B4-BE49-F238E27FC236}">
                <a16:creationId xmlns:a16="http://schemas.microsoft.com/office/drawing/2014/main" id="{9C2741FB-CDEE-E7F7-8DE7-57CCF440BE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4698D9-96C0-0CDF-42FD-C7FB584DA2F4}"/>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1088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15EA-2175-27E2-AA7C-A4E8E2E6D1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5BFC1D-3A6F-F7ED-32B5-4E65DDE941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ACDE68-C23F-4F41-B113-93DC6C2EB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DD2969-EE27-2C71-FA5B-61C3921E0053}"/>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6" name="Footer Placeholder 5">
            <a:extLst>
              <a:ext uri="{FF2B5EF4-FFF2-40B4-BE49-F238E27FC236}">
                <a16:creationId xmlns:a16="http://schemas.microsoft.com/office/drawing/2014/main" id="{C7E2B068-B285-C987-CCD1-5C6F8F5838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6AF0D1-0A90-9E4C-DCE6-8B8B77BC71A9}"/>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285791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FEB3-A841-2D92-94D5-B47FB3B1C5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C6E157-7E1C-F2AA-40A2-F618D1FAF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A630A-5875-A7F8-21FE-3CC9D05602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0744C3-BF8D-E86A-65F4-A978262D4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81567-EAAA-BD12-DF22-2EAB43920B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D0824E-3782-AF2B-FA66-8920F457A396}"/>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8" name="Footer Placeholder 7">
            <a:extLst>
              <a:ext uri="{FF2B5EF4-FFF2-40B4-BE49-F238E27FC236}">
                <a16:creationId xmlns:a16="http://schemas.microsoft.com/office/drawing/2014/main" id="{F7A283A8-F09C-3CCB-3DDE-B0252DE9BA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059B66-E690-43DB-9166-E4CFCC5E7F40}"/>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365099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DF18-615F-B381-92B9-507FF9C956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2E12C7-B070-A57C-4A75-2BE6755F3289}"/>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4" name="Footer Placeholder 3">
            <a:extLst>
              <a:ext uri="{FF2B5EF4-FFF2-40B4-BE49-F238E27FC236}">
                <a16:creationId xmlns:a16="http://schemas.microsoft.com/office/drawing/2014/main" id="{681CC3B6-6988-44DD-9380-C502EB642D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2E17BF-F529-18B0-843D-D5569EDDC5BF}"/>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359782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CB58F-12F4-1BEF-7129-C3187109647B}"/>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3" name="Footer Placeholder 2">
            <a:extLst>
              <a:ext uri="{FF2B5EF4-FFF2-40B4-BE49-F238E27FC236}">
                <a16:creationId xmlns:a16="http://schemas.microsoft.com/office/drawing/2014/main" id="{5FBCAF27-AF50-456F-8AD4-35102E48F8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58BECC-89D1-F41F-5420-66CD2C193484}"/>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222170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A021-3FA4-FFCD-EA4F-CF405B6982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C7D014-C84A-97C1-1843-81A227495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E97ACA-BDF6-B77C-DA0C-DD90D5602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15E04-57F3-A6BF-BCF4-02D0128AC1C1}"/>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6" name="Footer Placeholder 5">
            <a:extLst>
              <a:ext uri="{FF2B5EF4-FFF2-40B4-BE49-F238E27FC236}">
                <a16:creationId xmlns:a16="http://schemas.microsoft.com/office/drawing/2014/main" id="{98791B61-04DE-95AC-032A-19360A37E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1B598F-5EFA-D735-0A64-B1E96819F8F4}"/>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416094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E94F-6259-FC77-9E74-EE8A83DD0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8DDE97-7402-2FD2-B02B-A75852B10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BEF534-9AA6-0622-EE32-7D31FD4AA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DA6D1F-6718-C4FE-B786-3ECA1C92DAF0}"/>
              </a:ext>
            </a:extLst>
          </p:cNvPr>
          <p:cNvSpPr>
            <a:spLocks noGrp="1"/>
          </p:cNvSpPr>
          <p:nvPr>
            <p:ph type="dt" sz="half" idx="10"/>
          </p:nvPr>
        </p:nvSpPr>
        <p:spPr/>
        <p:txBody>
          <a:bodyPr/>
          <a:lstStyle/>
          <a:p>
            <a:fld id="{90E4B7F1-0D9A-40EA-8E6C-3D1649D1D930}" type="datetimeFigureOut">
              <a:rPr lang="en-GB" smtClean="0"/>
              <a:t>13/03/2025</a:t>
            </a:fld>
            <a:endParaRPr lang="en-GB"/>
          </a:p>
        </p:txBody>
      </p:sp>
      <p:sp>
        <p:nvSpPr>
          <p:cNvPr id="6" name="Footer Placeholder 5">
            <a:extLst>
              <a:ext uri="{FF2B5EF4-FFF2-40B4-BE49-F238E27FC236}">
                <a16:creationId xmlns:a16="http://schemas.microsoft.com/office/drawing/2014/main" id="{CC172BF2-F60B-7867-E3D6-49E4520F3D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7D5D7D-EC0A-7017-F4EF-992534E36FF2}"/>
              </a:ext>
            </a:extLst>
          </p:cNvPr>
          <p:cNvSpPr>
            <a:spLocks noGrp="1"/>
          </p:cNvSpPr>
          <p:nvPr>
            <p:ph type="sldNum" sz="quarter" idx="12"/>
          </p:nvPr>
        </p:nvSpPr>
        <p:spPr/>
        <p:txBody>
          <a:bodyPr/>
          <a:lstStyle/>
          <a:p>
            <a:fld id="{034C9BFE-14C8-4CFB-8738-CF9C249B0761}" type="slidenum">
              <a:rPr lang="en-GB" smtClean="0"/>
              <a:t>‹#›</a:t>
            </a:fld>
            <a:endParaRPr lang="en-GB"/>
          </a:p>
        </p:txBody>
      </p:sp>
    </p:spTree>
    <p:extLst>
      <p:ext uri="{BB962C8B-B14F-4D97-AF65-F5344CB8AC3E}">
        <p14:creationId xmlns:p14="http://schemas.microsoft.com/office/powerpoint/2010/main" val="353022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8E1DEE-3231-CD3D-6A0D-96ED47D8F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2BFBE8-38DD-1187-0B4C-E3F376E87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102F15-6D84-248B-9B64-B63EC4E51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4B7F1-0D9A-40EA-8E6C-3D1649D1D930}" type="datetimeFigureOut">
              <a:rPr lang="en-GB" smtClean="0"/>
              <a:t>13/03/2025</a:t>
            </a:fld>
            <a:endParaRPr lang="en-GB"/>
          </a:p>
        </p:txBody>
      </p:sp>
      <p:sp>
        <p:nvSpPr>
          <p:cNvPr id="5" name="Footer Placeholder 4">
            <a:extLst>
              <a:ext uri="{FF2B5EF4-FFF2-40B4-BE49-F238E27FC236}">
                <a16:creationId xmlns:a16="http://schemas.microsoft.com/office/drawing/2014/main" id="{C980CF89-F466-723D-EFEE-DA63DFD66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2938C3-9EF4-EDF8-AB0C-262DEEC18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C9BFE-14C8-4CFB-8738-CF9C249B0761}" type="slidenum">
              <a:rPr lang="en-GB" smtClean="0"/>
              <a:t>‹#›</a:t>
            </a:fld>
            <a:endParaRPr lang="en-GB"/>
          </a:p>
        </p:txBody>
      </p:sp>
    </p:spTree>
    <p:extLst>
      <p:ext uri="{BB962C8B-B14F-4D97-AF65-F5344CB8AC3E}">
        <p14:creationId xmlns:p14="http://schemas.microsoft.com/office/powerpoint/2010/main" val="367101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21.png"/><Relationship Id="rId5" Type="http://schemas.openxmlformats.org/officeDocument/2006/relationships/hyperlink" Target="https://businessdesigntools.com/the-tools/value-proposition-canvas/#:~:text=The%20Value%20Proposition%20Canvas%20is%20a%20strategic%20tool,products%20or%20services%20that%20effectively%20address%20those%20needs" TargetMode="Externa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hyperlink" Target="https://www.grandviewresearch.com/industry-analysis/battery-market" TargetMode="External"/><Relationship Id="rId7" Type="http://schemas.openxmlformats.org/officeDocument/2006/relationships/image" Target="../media/image26.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hyperlink" Target="https://www.cuemath.com/commercial-math/proportion/" TargetMode="External"/><Relationship Id="rId11" Type="http://schemas.openxmlformats.org/officeDocument/2006/relationships/image" Target="../media/image29.png"/><Relationship Id="rId5" Type="http://schemas.openxmlformats.org/officeDocument/2006/relationships/hyperlink" Target="https://www.maximizemarketresearch.com/market-report/global-space-battery-market/31284/" TargetMode="External"/><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hyperlink" Target="https://www.databridgemarketresearch.com/reports/global-solid-state-battery-market#:~:text=Solid%20State%20Battery%20Market%20Analysis%20and%20Size&amp;text=The%20global%20solid%20state%20battery,period%20of%202024%20to%202031" TargetMode="External"/><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6.jpe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6.jpe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395A-E867-93AD-759D-F14453B6D2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8250CBF-C2C6-B3B7-E6CE-EC5F829700F1}"/>
              </a:ext>
            </a:extLst>
          </p:cNvPr>
          <p:cNvPicPr>
            <a:picLocks noChangeAspect="1"/>
          </p:cNvPicPr>
          <p:nvPr/>
        </p:nvPicPr>
        <p:blipFill>
          <a:blip r:embed="rId3"/>
          <a:stretch>
            <a:fillRect/>
          </a:stretch>
        </p:blipFill>
        <p:spPr>
          <a:xfrm>
            <a:off x="6742922" y="718287"/>
            <a:ext cx="5035939" cy="4716921"/>
          </a:xfrm>
          <a:prstGeom prst="rect">
            <a:avLst/>
          </a:prstGeom>
        </p:spPr>
      </p:pic>
      <p:sp>
        <p:nvSpPr>
          <p:cNvPr id="8" name="CasellaDiTesto 7">
            <a:extLst>
              <a:ext uri="{FF2B5EF4-FFF2-40B4-BE49-F238E27FC236}">
                <a16:creationId xmlns:a16="http://schemas.microsoft.com/office/drawing/2014/main" id="{6F1D0A4D-579C-F4A9-5EBB-BD2D89ECB63C}"/>
              </a:ext>
            </a:extLst>
          </p:cNvPr>
          <p:cNvSpPr txBox="1"/>
          <p:nvPr/>
        </p:nvSpPr>
        <p:spPr>
          <a:xfrm>
            <a:off x="484761" y="5545065"/>
            <a:ext cx="5106154" cy="369332"/>
          </a:xfrm>
          <a:prstGeom prst="rect">
            <a:avLst/>
          </a:prstGeom>
          <a:noFill/>
        </p:spPr>
        <p:txBody>
          <a:bodyPr wrap="square" rtlCol="0">
            <a:spAutoFit/>
          </a:bodyPr>
          <a:lstStyle/>
          <a:p>
            <a:r>
              <a:rPr lang="it-IT" dirty="0">
                <a:solidFill>
                  <a:srgbClr val="003A70"/>
                </a:solidFill>
                <a:latin typeface="Luiss Sans" pitchFamily="2" charset="0"/>
              </a:rPr>
              <a:t>Mentor: Anthony Nardone</a:t>
            </a:r>
            <a:endParaRPr lang="en-US" dirty="0">
              <a:solidFill>
                <a:srgbClr val="003A70"/>
              </a:solidFill>
              <a:latin typeface="Luiss Sans" pitchFamily="2" charset="0"/>
            </a:endParaRPr>
          </a:p>
        </p:txBody>
      </p:sp>
      <p:sp>
        <p:nvSpPr>
          <p:cNvPr id="4" name="CasellaDiTesto 7">
            <a:extLst>
              <a:ext uri="{FF2B5EF4-FFF2-40B4-BE49-F238E27FC236}">
                <a16:creationId xmlns:a16="http://schemas.microsoft.com/office/drawing/2014/main" id="{45B53114-9968-4359-7923-8D9EB6F63A7A}"/>
              </a:ext>
            </a:extLst>
          </p:cNvPr>
          <p:cNvSpPr txBox="1"/>
          <p:nvPr/>
        </p:nvSpPr>
        <p:spPr>
          <a:xfrm>
            <a:off x="8765749" y="5534788"/>
            <a:ext cx="2821831" cy="369332"/>
          </a:xfrm>
          <a:prstGeom prst="rect">
            <a:avLst/>
          </a:prstGeom>
          <a:noFill/>
        </p:spPr>
        <p:txBody>
          <a:bodyPr wrap="square" rtlCol="0">
            <a:spAutoFit/>
          </a:bodyPr>
          <a:lstStyle/>
          <a:p>
            <a:r>
              <a:rPr lang="it-IT" dirty="0">
                <a:solidFill>
                  <a:srgbClr val="003A70"/>
                </a:solidFill>
                <a:latin typeface="Luiss Sans" pitchFamily="2" charset="0"/>
              </a:rPr>
              <a:t>Mentee: Vicente Giliberti</a:t>
            </a:r>
            <a:endParaRPr lang="en-US" dirty="0">
              <a:solidFill>
                <a:srgbClr val="003A70"/>
              </a:solidFill>
              <a:latin typeface="Luiss Sans" pitchFamily="2" charset="0"/>
            </a:endParaRPr>
          </a:p>
        </p:txBody>
      </p:sp>
      <p:sp>
        <p:nvSpPr>
          <p:cNvPr id="20" name="TextBox 19">
            <a:extLst>
              <a:ext uri="{FF2B5EF4-FFF2-40B4-BE49-F238E27FC236}">
                <a16:creationId xmlns:a16="http://schemas.microsoft.com/office/drawing/2014/main" id="{2FB3C9A0-80B0-0003-148A-42A2D62C1D17}"/>
              </a:ext>
            </a:extLst>
          </p:cNvPr>
          <p:cNvSpPr txBox="1"/>
          <p:nvPr/>
        </p:nvSpPr>
        <p:spPr>
          <a:xfrm>
            <a:off x="0" y="1720840"/>
            <a:ext cx="6536043" cy="3416320"/>
          </a:xfrm>
          <a:prstGeom prst="rect">
            <a:avLst/>
          </a:prstGeom>
          <a:noFill/>
        </p:spPr>
        <p:txBody>
          <a:bodyPr wrap="square">
            <a:spAutoFit/>
          </a:bodyPr>
          <a:lstStyle/>
          <a:p>
            <a:pPr algn="ctr"/>
            <a:r>
              <a:rPr lang="en-GB" sz="3600" b="1" dirty="0">
                <a:solidFill>
                  <a:schemeClr val="accent1"/>
                </a:solidFill>
              </a:rPr>
              <a:t>STRATEGIC ENTREPRENEURIAL BUSINESS FRAMEWORK FOR BISMUTH ION SOLID-STATE BATTERY TECHNOLOGY IN THE SPACE ECONOMY &amp; RELATED INDUSTRIES</a:t>
            </a:r>
          </a:p>
        </p:txBody>
      </p:sp>
      <p:pic>
        <p:nvPicPr>
          <p:cNvPr id="43" name="Picture 42">
            <a:extLst>
              <a:ext uri="{FF2B5EF4-FFF2-40B4-BE49-F238E27FC236}">
                <a16:creationId xmlns:a16="http://schemas.microsoft.com/office/drawing/2014/main" id="{DC32FD8F-BAE0-C12A-45E1-6A0F175D3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9968" y="129980"/>
            <a:ext cx="1498893" cy="488727"/>
          </a:xfrm>
          <a:prstGeom prst="rect">
            <a:avLst/>
          </a:prstGeom>
        </p:spPr>
      </p:pic>
    </p:spTree>
    <p:extLst>
      <p:ext uri="{BB962C8B-B14F-4D97-AF65-F5344CB8AC3E}">
        <p14:creationId xmlns:p14="http://schemas.microsoft.com/office/powerpoint/2010/main" val="165589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3C29-41D4-18BE-D554-45CEC69234E7}"/>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4B012E78-825E-1AEB-112E-767E38CBCE40}"/>
              </a:ext>
            </a:extLst>
          </p:cNvPr>
          <p:cNvSpPr txBox="1"/>
          <p:nvPr/>
        </p:nvSpPr>
        <p:spPr>
          <a:xfrm>
            <a:off x="257803" y="53367"/>
            <a:ext cx="11747383" cy="769441"/>
          </a:xfrm>
          <a:prstGeom prst="rect">
            <a:avLst/>
          </a:prstGeom>
          <a:noFill/>
        </p:spPr>
        <p:txBody>
          <a:bodyPr wrap="square">
            <a:spAutoFit/>
          </a:bodyPr>
          <a:lstStyle/>
          <a:p>
            <a:r>
              <a:rPr lang="en-GB" sz="2800" b="1" i="1" u="sng" dirty="0">
                <a:solidFill>
                  <a:srgbClr val="003A70"/>
                </a:solidFill>
                <a:latin typeface="Luiss Sans" panose="020B0604020202020204" charset="0"/>
              </a:rPr>
              <a:t>Key Topics Overview: </a:t>
            </a:r>
          </a:p>
          <a:p>
            <a:endParaRPr lang="en-GB" sz="1600" dirty="0">
              <a:solidFill>
                <a:srgbClr val="003A70"/>
              </a:solidFill>
              <a:latin typeface="Luiss Sans" panose="020B0604020202020204" charset="0"/>
            </a:endParaRPr>
          </a:p>
        </p:txBody>
      </p:sp>
      <p:pic>
        <p:nvPicPr>
          <p:cNvPr id="3" name="Picture 2">
            <a:extLst>
              <a:ext uri="{FF2B5EF4-FFF2-40B4-BE49-F238E27FC236}">
                <a16:creationId xmlns:a16="http://schemas.microsoft.com/office/drawing/2014/main" id="{45C06780-0F3F-FAB0-E65E-7FEA4217C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293" y="19113"/>
            <a:ext cx="1498893" cy="488727"/>
          </a:xfrm>
          <a:prstGeom prst="rect">
            <a:avLst/>
          </a:prstGeom>
        </p:spPr>
      </p:pic>
      <p:sp>
        <p:nvSpPr>
          <p:cNvPr id="9" name="TextBox 8">
            <a:extLst>
              <a:ext uri="{FF2B5EF4-FFF2-40B4-BE49-F238E27FC236}">
                <a16:creationId xmlns:a16="http://schemas.microsoft.com/office/drawing/2014/main" id="{159E63E4-87C6-E14D-56D3-84EE4BA0B285}"/>
              </a:ext>
            </a:extLst>
          </p:cNvPr>
          <p:cNvSpPr txBox="1"/>
          <p:nvPr/>
        </p:nvSpPr>
        <p:spPr>
          <a:xfrm>
            <a:off x="5597994" y="571465"/>
            <a:ext cx="2643792" cy="954107"/>
          </a:xfrm>
          <a:prstGeom prst="rect">
            <a:avLst/>
          </a:prstGeom>
          <a:noFill/>
        </p:spPr>
        <p:txBody>
          <a:bodyPr wrap="square">
            <a:spAutoFit/>
          </a:bodyPr>
          <a:lstStyle/>
          <a:p>
            <a:r>
              <a:rPr lang="en-GB" sz="2800" b="1" dirty="0">
                <a:solidFill>
                  <a:srgbClr val="003A70"/>
                </a:solidFill>
                <a:latin typeface="Luiss Sans" panose="020B0604020202020204" charset="0"/>
              </a:rPr>
              <a:t>1. The Problem Statement</a:t>
            </a:r>
          </a:p>
        </p:txBody>
      </p:sp>
      <p:sp>
        <p:nvSpPr>
          <p:cNvPr id="10" name="TextBox 9">
            <a:extLst>
              <a:ext uri="{FF2B5EF4-FFF2-40B4-BE49-F238E27FC236}">
                <a16:creationId xmlns:a16="http://schemas.microsoft.com/office/drawing/2014/main" id="{BB98623D-A695-84EF-CCC6-9BCFAAFB9E52}"/>
              </a:ext>
            </a:extLst>
          </p:cNvPr>
          <p:cNvSpPr txBox="1"/>
          <p:nvPr/>
        </p:nvSpPr>
        <p:spPr>
          <a:xfrm>
            <a:off x="9176940" y="2198541"/>
            <a:ext cx="1940966" cy="954107"/>
          </a:xfrm>
          <a:prstGeom prst="rect">
            <a:avLst/>
          </a:prstGeom>
          <a:noFill/>
        </p:spPr>
        <p:txBody>
          <a:bodyPr wrap="square">
            <a:spAutoFit/>
          </a:bodyPr>
          <a:lstStyle/>
          <a:p>
            <a:r>
              <a:rPr lang="en-GB" sz="2800" b="1" dirty="0">
                <a:solidFill>
                  <a:srgbClr val="003A70"/>
                </a:solidFill>
                <a:latin typeface="Luiss Sans" panose="020B0604020202020204" charset="0"/>
              </a:rPr>
              <a:t>2. Value Proposition</a:t>
            </a:r>
          </a:p>
        </p:txBody>
      </p:sp>
      <p:sp>
        <p:nvSpPr>
          <p:cNvPr id="12" name="TextBox 11">
            <a:extLst>
              <a:ext uri="{FF2B5EF4-FFF2-40B4-BE49-F238E27FC236}">
                <a16:creationId xmlns:a16="http://schemas.microsoft.com/office/drawing/2014/main" id="{D921F098-58AB-217F-F8D9-AFED15FD87A2}"/>
              </a:ext>
            </a:extLst>
          </p:cNvPr>
          <p:cNvSpPr txBox="1"/>
          <p:nvPr/>
        </p:nvSpPr>
        <p:spPr>
          <a:xfrm>
            <a:off x="3542612" y="5626506"/>
            <a:ext cx="2821831" cy="954107"/>
          </a:xfrm>
          <a:prstGeom prst="rect">
            <a:avLst/>
          </a:prstGeom>
          <a:noFill/>
        </p:spPr>
        <p:txBody>
          <a:bodyPr wrap="square">
            <a:spAutoFit/>
          </a:bodyPr>
          <a:lstStyle/>
          <a:p>
            <a:r>
              <a:rPr lang="en-GB" sz="2800" b="1" dirty="0">
                <a:solidFill>
                  <a:srgbClr val="003A70"/>
                </a:solidFill>
                <a:latin typeface="Luiss Sans" panose="020B0604020202020204" charset="0"/>
              </a:rPr>
              <a:t>4. Project Plan &amp; Funding</a:t>
            </a:r>
          </a:p>
        </p:txBody>
      </p:sp>
      <p:sp>
        <p:nvSpPr>
          <p:cNvPr id="13" name="TextBox 12">
            <a:extLst>
              <a:ext uri="{FF2B5EF4-FFF2-40B4-BE49-F238E27FC236}">
                <a16:creationId xmlns:a16="http://schemas.microsoft.com/office/drawing/2014/main" id="{980720A8-0940-ED55-0904-0B41DE7DFA87}"/>
              </a:ext>
            </a:extLst>
          </p:cNvPr>
          <p:cNvSpPr txBox="1"/>
          <p:nvPr/>
        </p:nvSpPr>
        <p:spPr>
          <a:xfrm>
            <a:off x="580104" y="4531551"/>
            <a:ext cx="1849122" cy="954107"/>
          </a:xfrm>
          <a:prstGeom prst="rect">
            <a:avLst/>
          </a:prstGeom>
          <a:noFill/>
        </p:spPr>
        <p:txBody>
          <a:bodyPr wrap="square">
            <a:spAutoFit/>
          </a:bodyPr>
          <a:lstStyle/>
          <a:p>
            <a:r>
              <a:rPr lang="en-GB" sz="2800" b="1" dirty="0">
                <a:solidFill>
                  <a:srgbClr val="003A70"/>
                </a:solidFill>
                <a:latin typeface="Luiss Sans" panose="020B0604020202020204" charset="0"/>
              </a:rPr>
              <a:t>5. Financial Outlook</a:t>
            </a:r>
          </a:p>
        </p:txBody>
      </p:sp>
      <p:sp>
        <p:nvSpPr>
          <p:cNvPr id="14" name="TextBox 13">
            <a:extLst>
              <a:ext uri="{FF2B5EF4-FFF2-40B4-BE49-F238E27FC236}">
                <a16:creationId xmlns:a16="http://schemas.microsoft.com/office/drawing/2014/main" id="{A7FE120B-5108-E888-D44E-AFF19F071F66}"/>
              </a:ext>
            </a:extLst>
          </p:cNvPr>
          <p:cNvSpPr txBox="1"/>
          <p:nvPr/>
        </p:nvSpPr>
        <p:spPr>
          <a:xfrm>
            <a:off x="403124" y="2174514"/>
            <a:ext cx="2026104" cy="523220"/>
          </a:xfrm>
          <a:prstGeom prst="rect">
            <a:avLst/>
          </a:prstGeom>
          <a:noFill/>
        </p:spPr>
        <p:txBody>
          <a:bodyPr wrap="square">
            <a:spAutoFit/>
          </a:bodyPr>
          <a:lstStyle/>
          <a:p>
            <a:r>
              <a:rPr lang="en-GB" sz="2800" b="1" dirty="0">
                <a:solidFill>
                  <a:srgbClr val="003A70"/>
                </a:solidFill>
                <a:latin typeface="Luiss Sans" panose="020B0604020202020204" charset="0"/>
              </a:rPr>
              <a:t>6. Summary</a:t>
            </a:r>
          </a:p>
        </p:txBody>
      </p:sp>
      <p:cxnSp>
        <p:nvCxnSpPr>
          <p:cNvPr id="15" name="Connector: Elbow 14">
            <a:extLst>
              <a:ext uri="{FF2B5EF4-FFF2-40B4-BE49-F238E27FC236}">
                <a16:creationId xmlns:a16="http://schemas.microsoft.com/office/drawing/2014/main" id="{713FD3FA-09D5-3DB2-441F-FF8F8BA1B64B}"/>
              </a:ext>
            </a:extLst>
          </p:cNvPr>
          <p:cNvCxnSpPr>
            <a:cxnSpLocks/>
            <a:stCxn id="24" idx="1"/>
            <a:endCxn id="13" idx="3"/>
          </p:cNvCxnSpPr>
          <p:nvPr/>
        </p:nvCxnSpPr>
        <p:spPr>
          <a:xfrm rot="10800000" flipV="1">
            <a:off x="2429227" y="3531179"/>
            <a:ext cx="1711063" cy="147742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0E56368-D2BA-F670-E5F2-48531AA7296D}"/>
              </a:ext>
            </a:extLst>
          </p:cNvPr>
          <p:cNvCxnSpPr>
            <a:cxnSpLocks/>
            <a:stCxn id="24" idx="1"/>
            <a:endCxn id="14" idx="3"/>
          </p:cNvCxnSpPr>
          <p:nvPr/>
        </p:nvCxnSpPr>
        <p:spPr>
          <a:xfrm rot="10800000">
            <a:off x="2429229" y="2436125"/>
            <a:ext cx="1711061" cy="10950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94182204-2075-1E99-9994-984DCEBE6AFB}"/>
              </a:ext>
            </a:extLst>
          </p:cNvPr>
          <p:cNvCxnSpPr>
            <a:cxnSpLocks/>
            <a:stCxn id="24" idx="3"/>
            <a:endCxn id="10" idx="1"/>
          </p:cNvCxnSpPr>
          <p:nvPr/>
        </p:nvCxnSpPr>
        <p:spPr>
          <a:xfrm flipV="1">
            <a:off x="7306632" y="2675595"/>
            <a:ext cx="1870308" cy="8555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44D6EBC-37C7-AF47-A164-674F440B7E5F}"/>
              </a:ext>
            </a:extLst>
          </p:cNvPr>
          <p:cNvCxnSpPr>
            <a:cxnSpLocks/>
            <a:stCxn id="24" idx="3"/>
            <a:endCxn id="23" idx="1"/>
          </p:cNvCxnSpPr>
          <p:nvPr/>
        </p:nvCxnSpPr>
        <p:spPr>
          <a:xfrm>
            <a:off x="7306632" y="3531179"/>
            <a:ext cx="1870308" cy="18798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E38566B6-BAD4-8C7F-408A-5208A45DB23B}"/>
              </a:ext>
            </a:extLst>
          </p:cNvPr>
          <p:cNvCxnSpPr>
            <a:cxnSpLocks/>
            <a:stCxn id="24" idx="0"/>
            <a:endCxn id="9" idx="2"/>
          </p:cNvCxnSpPr>
          <p:nvPr/>
        </p:nvCxnSpPr>
        <p:spPr>
          <a:xfrm rot="5400000" flipH="1" flipV="1">
            <a:off x="5912565" y="1336468"/>
            <a:ext cx="818220" cy="11964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7CA864A-9C85-764B-F31D-F8551FF09FF3}"/>
              </a:ext>
            </a:extLst>
          </p:cNvPr>
          <p:cNvCxnSpPr>
            <a:cxnSpLocks/>
            <a:stCxn id="24" idx="2"/>
            <a:endCxn id="12" idx="0"/>
          </p:cNvCxnSpPr>
          <p:nvPr/>
        </p:nvCxnSpPr>
        <p:spPr>
          <a:xfrm rot="5400000">
            <a:off x="4884525" y="4787570"/>
            <a:ext cx="907940" cy="7699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E80AD8-CD8D-FC04-C7F1-CE7562774641}"/>
              </a:ext>
            </a:extLst>
          </p:cNvPr>
          <p:cNvSpPr txBox="1"/>
          <p:nvPr/>
        </p:nvSpPr>
        <p:spPr>
          <a:xfrm>
            <a:off x="9176940" y="4718565"/>
            <a:ext cx="2426568" cy="1384995"/>
          </a:xfrm>
          <a:prstGeom prst="rect">
            <a:avLst/>
          </a:prstGeom>
          <a:noFill/>
        </p:spPr>
        <p:txBody>
          <a:bodyPr wrap="square">
            <a:spAutoFit/>
          </a:bodyPr>
          <a:lstStyle/>
          <a:p>
            <a:r>
              <a:rPr lang="en-GB" sz="2800" b="1" dirty="0">
                <a:solidFill>
                  <a:srgbClr val="003A70"/>
                </a:solidFill>
                <a:latin typeface="Luiss Sans" panose="020B0604020202020204" charset="0"/>
              </a:rPr>
              <a:t>3. Battery Market Overview</a:t>
            </a:r>
          </a:p>
        </p:txBody>
      </p:sp>
      <p:pic>
        <p:nvPicPr>
          <p:cNvPr id="24" name="Picture 23">
            <a:extLst>
              <a:ext uri="{FF2B5EF4-FFF2-40B4-BE49-F238E27FC236}">
                <a16:creationId xmlns:a16="http://schemas.microsoft.com/office/drawing/2014/main" id="{7237889B-A8DA-411B-01AF-DC39B9D95B2A}"/>
              </a:ext>
            </a:extLst>
          </p:cNvPr>
          <p:cNvPicPr>
            <a:picLocks noChangeAspect="1"/>
          </p:cNvPicPr>
          <p:nvPr/>
        </p:nvPicPr>
        <p:blipFill>
          <a:blip r:embed="rId4"/>
          <a:stretch>
            <a:fillRect/>
          </a:stretch>
        </p:blipFill>
        <p:spPr>
          <a:xfrm>
            <a:off x="4140289" y="2343792"/>
            <a:ext cx="3166343" cy="2374774"/>
          </a:xfrm>
          <a:prstGeom prst="rect">
            <a:avLst/>
          </a:prstGeom>
        </p:spPr>
      </p:pic>
    </p:spTree>
    <p:extLst>
      <p:ext uri="{BB962C8B-B14F-4D97-AF65-F5344CB8AC3E}">
        <p14:creationId xmlns:p14="http://schemas.microsoft.com/office/powerpoint/2010/main" val="57671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4BCE9E11-4CC6-DE4F-A2DE-BA088EF9CD23}"/>
              </a:ext>
            </a:extLst>
          </p:cNvPr>
          <p:cNvPicPr>
            <a:picLocks noChangeAspect="1"/>
          </p:cNvPicPr>
          <p:nvPr/>
        </p:nvPicPr>
        <p:blipFill>
          <a:blip r:embed="rId3"/>
          <a:stretch>
            <a:fillRect/>
          </a:stretch>
        </p:blipFill>
        <p:spPr>
          <a:xfrm>
            <a:off x="6129594" y="2016052"/>
            <a:ext cx="5960806" cy="4858223"/>
          </a:xfrm>
          <a:prstGeom prst="rect">
            <a:avLst/>
          </a:prstGeom>
        </p:spPr>
      </p:pic>
      <p:sp>
        <p:nvSpPr>
          <p:cNvPr id="48" name="TextBox 47">
            <a:extLst>
              <a:ext uri="{FF2B5EF4-FFF2-40B4-BE49-F238E27FC236}">
                <a16:creationId xmlns:a16="http://schemas.microsoft.com/office/drawing/2014/main" id="{3F20816E-44F2-D442-374A-6BE4250B53AC}"/>
              </a:ext>
            </a:extLst>
          </p:cNvPr>
          <p:cNvSpPr txBox="1"/>
          <p:nvPr/>
        </p:nvSpPr>
        <p:spPr>
          <a:xfrm>
            <a:off x="257803" y="53367"/>
            <a:ext cx="11747383" cy="769441"/>
          </a:xfrm>
          <a:prstGeom prst="rect">
            <a:avLst/>
          </a:prstGeom>
          <a:noFill/>
        </p:spPr>
        <p:txBody>
          <a:bodyPr wrap="square">
            <a:spAutoFit/>
          </a:bodyPr>
          <a:lstStyle/>
          <a:p>
            <a:r>
              <a:rPr lang="en-GB" sz="2800" b="1" i="1" u="sng" dirty="0">
                <a:solidFill>
                  <a:srgbClr val="003A70"/>
                </a:solidFill>
                <a:latin typeface="Luiss Sans" panose="020B0604020202020204" charset="0"/>
              </a:rPr>
              <a:t>The Problem Statement: </a:t>
            </a:r>
          </a:p>
          <a:p>
            <a:endParaRPr lang="en-GB" sz="1600" dirty="0">
              <a:solidFill>
                <a:srgbClr val="003A70"/>
              </a:solidFill>
              <a:latin typeface="Luiss Sans" panose="020B0604020202020204" charset="0"/>
            </a:endParaRPr>
          </a:p>
        </p:txBody>
      </p:sp>
      <p:sp>
        <p:nvSpPr>
          <p:cNvPr id="7" name="TextBox 6">
            <a:extLst>
              <a:ext uri="{FF2B5EF4-FFF2-40B4-BE49-F238E27FC236}">
                <a16:creationId xmlns:a16="http://schemas.microsoft.com/office/drawing/2014/main" id="{5BD8E786-3524-76EA-5524-73A87DC5078E}"/>
              </a:ext>
            </a:extLst>
          </p:cNvPr>
          <p:cNvSpPr txBox="1"/>
          <p:nvPr/>
        </p:nvSpPr>
        <p:spPr>
          <a:xfrm>
            <a:off x="78510" y="481489"/>
            <a:ext cx="5359178" cy="646331"/>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“I</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ntermittent nature of wind and solar renewable energy supplies”</a:t>
            </a:r>
            <a:endParaRPr lang="en-GB" b="1" dirty="0"/>
          </a:p>
        </p:txBody>
      </p:sp>
      <p:pic>
        <p:nvPicPr>
          <p:cNvPr id="11" name="Picture 10">
            <a:extLst>
              <a:ext uri="{FF2B5EF4-FFF2-40B4-BE49-F238E27FC236}">
                <a16:creationId xmlns:a16="http://schemas.microsoft.com/office/drawing/2014/main" id="{CB39F13D-7E89-D04E-7D0C-9BED3DBD7D10}"/>
              </a:ext>
            </a:extLst>
          </p:cNvPr>
          <p:cNvPicPr>
            <a:picLocks noChangeAspect="1"/>
          </p:cNvPicPr>
          <p:nvPr/>
        </p:nvPicPr>
        <p:blipFill>
          <a:blip r:embed="rId4"/>
          <a:stretch>
            <a:fillRect/>
          </a:stretch>
        </p:blipFill>
        <p:spPr>
          <a:xfrm>
            <a:off x="1896646" y="986958"/>
            <a:ext cx="2261419" cy="2261419"/>
          </a:xfrm>
          <a:prstGeom prst="rect">
            <a:avLst/>
          </a:prstGeom>
        </p:spPr>
      </p:pic>
      <p:sp>
        <p:nvSpPr>
          <p:cNvPr id="19" name="TextBox 18">
            <a:extLst>
              <a:ext uri="{FF2B5EF4-FFF2-40B4-BE49-F238E27FC236}">
                <a16:creationId xmlns:a16="http://schemas.microsoft.com/office/drawing/2014/main" id="{44F4A89E-070E-F511-B8F0-4EAC52BC6E29}"/>
              </a:ext>
            </a:extLst>
          </p:cNvPr>
          <p:cNvSpPr txBox="1"/>
          <p:nvPr/>
        </p:nvSpPr>
        <p:spPr>
          <a:xfrm>
            <a:off x="633614" y="1280900"/>
            <a:ext cx="1263032" cy="1384995"/>
          </a:xfrm>
          <a:prstGeom prst="rect">
            <a:avLst/>
          </a:prstGeom>
          <a:noFill/>
        </p:spPr>
        <p:txBody>
          <a:bodyPr wrap="square">
            <a:spAutoFit/>
          </a:bodyPr>
          <a:lstStyle/>
          <a:p>
            <a:r>
              <a:rPr lang="en-GB" sz="1200" dirty="0">
                <a:solidFill>
                  <a:srgbClr val="003A70"/>
                </a:solidFill>
                <a:latin typeface="Luiss Sans" panose="020B0604020202020204" charset="0"/>
              </a:rPr>
              <a:t>Wind and Solar energy sources actively providing power during windy days and daylight. [2]</a:t>
            </a:r>
          </a:p>
        </p:txBody>
      </p:sp>
      <p:pic>
        <p:nvPicPr>
          <p:cNvPr id="21" name="Picture 20">
            <a:extLst>
              <a:ext uri="{FF2B5EF4-FFF2-40B4-BE49-F238E27FC236}">
                <a16:creationId xmlns:a16="http://schemas.microsoft.com/office/drawing/2014/main" id="{61780DFC-1440-1631-D6A4-CC730EB5BEC4}"/>
              </a:ext>
            </a:extLst>
          </p:cNvPr>
          <p:cNvPicPr>
            <a:picLocks noChangeAspect="1"/>
          </p:cNvPicPr>
          <p:nvPr/>
        </p:nvPicPr>
        <p:blipFill>
          <a:blip r:embed="rId5"/>
          <a:stretch>
            <a:fillRect/>
          </a:stretch>
        </p:blipFill>
        <p:spPr>
          <a:xfrm>
            <a:off x="302593" y="3430680"/>
            <a:ext cx="2261418" cy="2261419"/>
          </a:xfrm>
          <a:prstGeom prst="rect">
            <a:avLst/>
          </a:prstGeom>
        </p:spPr>
      </p:pic>
      <p:pic>
        <p:nvPicPr>
          <p:cNvPr id="26" name="Picture 25">
            <a:extLst>
              <a:ext uri="{FF2B5EF4-FFF2-40B4-BE49-F238E27FC236}">
                <a16:creationId xmlns:a16="http://schemas.microsoft.com/office/drawing/2014/main" id="{DE024BB3-9898-6D46-CE34-84F1DA72C034}"/>
              </a:ext>
            </a:extLst>
          </p:cNvPr>
          <p:cNvPicPr>
            <a:picLocks noChangeAspect="1"/>
          </p:cNvPicPr>
          <p:nvPr/>
        </p:nvPicPr>
        <p:blipFill>
          <a:blip r:embed="rId6"/>
          <a:stretch>
            <a:fillRect/>
          </a:stretch>
        </p:blipFill>
        <p:spPr>
          <a:xfrm>
            <a:off x="3325832" y="3429000"/>
            <a:ext cx="2261417" cy="2287897"/>
          </a:xfrm>
          <a:prstGeom prst="rect">
            <a:avLst/>
          </a:prstGeom>
        </p:spPr>
      </p:pic>
      <p:sp>
        <p:nvSpPr>
          <p:cNvPr id="35" name="TextBox 34">
            <a:extLst>
              <a:ext uri="{FF2B5EF4-FFF2-40B4-BE49-F238E27FC236}">
                <a16:creationId xmlns:a16="http://schemas.microsoft.com/office/drawing/2014/main" id="{EC95FB17-3927-C052-A7DC-08C9A4041AB4}"/>
              </a:ext>
            </a:extLst>
          </p:cNvPr>
          <p:cNvSpPr txBox="1"/>
          <p:nvPr/>
        </p:nvSpPr>
        <p:spPr>
          <a:xfrm>
            <a:off x="206433" y="5673946"/>
            <a:ext cx="2402436" cy="1015663"/>
          </a:xfrm>
          <a:prstGeom prst="rect">
            <a:avLst/>
          </a:prstGeom>
          <a:noFill/>
        </p:spPr>
        <p:txBody>
          <a:bodyPr wrap="square">
            <a:spAutoFit/>
          </a:bodyPr>
          <a:lstStyle/>
          <a:p>
            <a:r>
              <a:rPr lang="en-GB" sz="1200" dirty="0">
                <a:solidFill>
                  <a:srgbClr val="003A70"/>
                </a:solidFill>
                <a:latin typeface="Luiss Sans" panose="020B0604020202020204" charset="0"/>
              </a:rPr>
              <a:t>Energy consumption when wind turbines stand still due to the lack of wind. [2]</a:t>
            </a:r>
          </a:p>
          <a:p>
            <a:endParaRPr lang="en-GB" sz="1200" dirty="0">
              <a:solidFill>
                <a:srgbClr val="003A70"/>
              </a:solidFill>
              <a:latin typeface="Luiss Sans" panose="020B0604020202020204" charset="0"/>
            </a:endParaRPr>
          </a:p>
          <a:p>
            <a:r>
              <a:rPr lang="en-GB" sz="1200" b="1" dirty="0">
                <a:solidFill>
                  <a:srgbClr val="003A70"/>
                </a:solidFill>
                <a:latin typeface="Luiss Sans" panose="020B0604020202020204" charset="0"/>
              </a:rPr>
              <a:t>Requirement: </a:t>
            </a:r>
            <a:r>
              <a:rPr lang="en-GB" sz="1200" dirty="0">
                <a:solidFill>
                  <a:srgbClr val="003A70"/>
                </a:solidFill>
                <a:latin typeface="Luiss Sans" panose="020B0604020202020204" charset="0"/>
              </a:rPr>
              <a:t>Energy Storage</a:t>
            </a:r>
          </a:p>
        </p:txBody>
      </p:sp>
      <p:sp>
        <p:nvSpPr>
          <p:cNvPr id="39" name="TextBox 38">
            <a:extLst>
              <a:ext uri="{FF2B5EF4-FFF2-40B4-BE49-F238E27FC236}">
                <a16:creationId xmlns:a16="http://schemas.microsoft.com/office/drawing/2014/main" id="{61CB71D1-3EE4-DD4C-3809-F9086449294E}"/>
              </a:ext>
            </a:extLst>
          </p:cNvPr>
          <p:cNvSpPr txBox="1"/>
          <p:nvPr/>
        </p:nvSpPr>
        <p:spPr>
          <a:xfrm>
            <a:off x="3260609" y="5673946"/>
            <a:ext cx="2665723" cy="1200329"/>
          </a:xfrm>
          <a:prstGeom prst="rect">
            <a:avLst/>
          </a:prstGeom>
          <a:noFill/>
        </p:spPr>
        <p:txBody>
          <a:bodyPr wrap="square">
            <a:spAutoFit/>
          </a:bodyPr>
          <a:lstStyle/>
          <a:p>
            <a:r>
              <a:rPr lang="en-GB" sz="1200" dirty="0">
                <a:solidFill>
                  <a:srgbClr val="003A70"/>
                </a:solidFill>
                <a:latin typeface="Luiss Sans" panose="020B0604020202020204" charset="0"/>
              </a:rPr>
              <a:t>Energy consumption during nighttime, with solar panels inactive due to the absence of sunlight. [2]</a:t>
            </a:r>
          </a:p>
          <a:p>
            <a:endParaRPr lang="en-GB" sz="1200" dirty="0">
              <a:solidFill>
                <a:srgbClr val="003A70"/>
              </a:solidFill>
              <a:latin typeface="Luiss Sans" panose="020B0604020202020204" charset="0"/>
            </a:endParaRPr>
          </a:p>
          <a:p>
            <a:r>
              <a:rPr lang="en-GB" sz="1200" b="1" dirty="0">
                <a:solidFill>
                  <a:srgbClr val="003A70"/>
                </a:solidFill>
                <a:latin typeface="Luiss Sans" panose="020B0604020202020204" charset="0"/>
              </a:rPr>
              <a:t>Requirement: </a:t>
            </a:r>
            <a:r>
              <a:rPr lang="en-GB" sz="1200" dirty="0">
                <a:solidFill>
                  <a:srgbClr val="003A70"/>
                </a:solidFill>
                <a:latin typeface="Luiss Sans" panose="020B0604020202020204" charset="0"/>
              </a:rPr>
              <a:t>Energy Storage</a:t>
            </a:r>
          </a:p>
          <a:p>
            <a:endParaRPr lang="en-GB" sz="1200" dirty="0">
              <a:solidFill>
                <a:srgbClr val="003A70"/>
              </a:solidFill>
              <a:latin typeface="Luiss Sans" panose="020B0604020202020204" charset="0"/>
            </a:endParaRPr>
          </a:p>
        </p:txBody>
      </p:sp>
      <p:sp>
        <p:nvSpPr>
          <p:cNvPr id="43" name="Arrow: Right 42">
            <a:extLst>
              <a:ext uri="{FF2B5EF4-FFF2-40B4-BE49-F238E27FC236}">
                <a16:creationId xmlns:a16="http://schemas.microsoft.com/office/drawing/2014/main" id="{78104D82-9CAD-7A3F-870B-2FFAF66875BF}"/>
              </a:ext>
            </a:extLst>
          </p:cNvPr>
          <p:cNvSpPr/>
          <p:nvPr/>
        </p:nvSpPr>
        <p:spPr>
          <a:xfrm rot="7757872">
            <a:off x="1913994" y="3228840"/>
            <a:ext cx="833168" cy="396961"/>
          </a:xfrm>
          <a:prstGeom prst="rightArrow">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Brace 48">
            <a:extLst>
              <a:ext uri="{FF2B5EF4-FFF2-40B4-BE49-F238E27FC236}">
                <a16:creationId xmlns:a16="http://schemas.microsoft.com/office/drawing/2014/main" id="{C560F6E6-C23C-625D-F1AF-7F6BD5270E8D}"/>
              </a:ext>
            </a:extLst>
          </p:cNvPr>
          <p:cNvSpPr/>
          <p:nvPr/>
        </p:nvSpPr>
        <p:spPr>
          <a:xfrm>
            <a:off x="5505624" y="540774"/>
            <a:ext cx="1072448" cy="6247701"/>
          </a:xfrm>
          <a:prstGeom prst="rightBrace">
            <a:avLst>
              <a:gd name="adj1" fmla="val 8333"/>
              <a:gd name="adj2" fmla="val 15226"/>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a:extLst>
              <a:ext uri="{FF2B5EF4-FFF2-40B4-BE49-F238E27FC236}">
                <a16:creationId xmlns:a16="http://schemas.microsoft.com/office/drawing/2014/main" id="{6322E622-787D-B4C4-754C-825AED90557D}"/>
              </a:ext>
            </a:extLst>
          </p:cNvPr>
          <p:cNvSpPr txBox="1"/>
          <p:nvPr/>
        </p:nvSpPr>
        <p:spPr>
          <a:xfrm>
            <a:off x="6277451" y="888251"/>
            <a:ext cx="5876411" cy="830997"/>
          </a:xfrm>
          <a:prstGeom prst="rect">
            <a:avLst/>
          </a:prstGeom>
          <a:noFill/>
        </p:spPr>
        <p:txBody>
          <a:bodyPr wrap="square">
            <a:spAutoFit/>
          </a:bodyPr>
          <a:lstStyle/>
          <a:p>
            <a:pPr algn="ctr"/>
            <a:r>
              <a:rPr lang="en-GB" sz="2400" b="1" dirty="0">
                <a:latin typeface="Calibri" panose="020F0502020204030204" pitchFamily="34" charset="0"/>
                <a:ea typeface="Calibri" panose="020F0502020204030204" pitchFamily="34" charset="0"/>
                <a:cs typeface="Times New Roman" panose="02020603050405020304" pitchFamily="18" charset="0"/>
              </a:rPr>
              <a:t>Innovative idea: </a:t>
            </a:r>
          </a:p>
          <a:p>
            <a:pPr algn="ctr"/>
            <a:r>
              <a:rPr lang="en-GB" sz="2400" b="1" dirty="0">
                <a:latin typeface="Calibri" panose="020F0502020204030204" pitchFamily="34" charset="0"/>
                <a:ea typeface="Calibri" panose="020F0502020204030204" pitchFamily="34" charset="0"/>
                <a:cs typeface="Times New Roman" panose="02020603050405020304" pitchFamily="18" charset="0"/>
              </a:rPr>
              <a:t>Bismuth Solid State Batteries (BIBs)</a:t>
            </a:r>
            <a:endParaRPr lang="en-GB" sz="2400" b="1" dirty="0"/>
          </a:p>
        </p:txBody>
      </p:sp>
      <p:pic>
        <p:nvPicPr>
          <p:cNvPr id="52" name="Picture 51">
            <a:extLst>
              <a:ext uri="{FF2B5EF4-FFF2-40B4-BE49-F238E27FC236}">
                <a16:creationId xmlns:a16="http://schemas.microsoft.com/office/drawing/2014/main" id="{F7829A12-6328-43D7-5EC8-BE4993350EFC}"/>
              </a:ext>
            </a:extLst>
          </p:cNvPr>
          <p:cNvPicPr>
            <a:picLocks noChangeAspect="1"/>
          </p:cNvPicPr>
          <p:nvPr/>
        </p:nvPicPr>
        <p:blipFill>
          <a:blip r:embed="rId7"/>
          <a:stretch>
            <a:fillRect/>
          </a:stretch>
        </p:blipFill>
        <p:spPr>
          <a:xfrm>
            <a:off x="8894591" y="82479"/>
            <a:ext cx="642132" cy="850722"/>
          </a:xfrm>
          <a:prstGeom prst="rect">
            <a:avLst/>
          </a:prstGeom>
        </p:spPr>
      </p:pic>
      <p:sp>
        <p:nvSpPr>
          <p:cNvPr id="53" name="TextBox 52">
            <a:extLst>
              <a:ext uri="{FF2B5EF4-FFF2-40B4-BE49-F238E27FC236}">
                <a16:creationId xmlns:a16="http://schemas.microsoft.com/office/drawing/2014/main" id="{E5051648-9445-50EA-106E-2C6B110ADF07}"/>
              </a:ext>
            </a:extLst>
          </p:cNvPr>
          <p:cNvSpPr txBox="1"/>
          <p:nvPr/>
        </p:nvSpPr>
        <p:spPr>
          <a:xfrm>
            <a:off x="6457241" y="1809408"/>
            <a:ext cx="5547945" cy="369332"/>
          </a:xfrm>
          <a:prstGeom prst="rect">
            <a:avLst/>
          </a:prstGeom>
          <a:noFill/>
        </p:spPr>
        <p:txBody>
          <a:bodyPr wrap="square" rtlCol="0">
            <a:spAutoFit/>
          </a:bodyPr>
          <a:lstStyle/>
          <a:p>
            <a:r>
              <a:rPr lang="en-GB" i="1" dirty="0"/>
              <a:t>Startup Challenges Impact-Importance Diagram</a:t>
            </a:r>
          </a:p>
        </p:txBody>
      </p:sp>
      <p:sp>
        <p:nvSpPr>
          <p:cNvPr id="58" name="Arrow: Right 57">
            <a:extLst>
              <a:ext uri="{FF2B5EF4-FFF2-40B4-BE49-F238E27FC236}">
                <a16:creationId xmlns:a16="http://schemas.microsoft.com/office/drawing/2014/main" id="{8007E424-B46E-3E42-85AA-64B236804509}"/>
              </a:ext>
            </a:extLst>
          </p:cNvPr>
          <p:cNvSpPr/>
          <p:nvPr/>
        </p:nvSpPr>
        <p:spPr>
          <a:xfrm rot="2713356">
            <a:off x="3304670" y="3193074"/>
            <a:ext cx="833168" cy="396961"/>
          </a:xfrm>
          <a:prstGeom prst="rightArrow">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DEC93F02-B133-F626-0A6B-ABDC829FEB17}"/>
              </a:ext>
            </a:extLst>
          </p:cNvPr>
          <p:cNvPicPr>
            <a:picLocks noChangeAspect="1"/>
          </p:cNvPicPr>
          <p:nvPr/>
        </p:nvPicPr>
        <p:blipFill>
          <a:blip r:embed="rId8"/>
          <a:stretch>
            <a:fillRect/>
          </a:stretch>
        </p:blipFill>
        <p:spPr>
          <a:xfrm>
            <a:off x="2676805" y="5842337"/>
            <a:ext cx="461894" cy="896175"/>
          </a:xfrm>
          <a:prstGeom prst="rect">
            <a:avLst/>
          </a:prstGeom>
        </p:spPr>
      </p:pic>
      <p:pic>
        <p:nvPicPr>
          <p:cNvPr id="3" name="Picture 2">
            <a:extLst>
              <a:ext uri="{FF2B5EF4-FFF2-40B4-BE49-F238E27FC236}">
                <a16:creationId xmlns:a16="http://schemas.microsoft.com/office/drawing/2014/main" id="{CBEAC55F-340D-5A8D-D31D-A0AF99A542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06293" y="19113"/>
            <a:ext cx="1498893" cy="488727"/>
          </a:xfrm>
          <a:prstGeom prst="rect">
            <a:avLst/>
          </a:prstGeom>
        </p:spPr>
      </p:pic>
      <p:sp>
        <p:nvSpPr>
          <p:cNvPr id="4" name="Rectangle 3">
            <a:extLst>
              <a:ext uri="{FF2B5EF4-FFF2-40B4-BE49-F238E27FC236}">
                <a16:creationId xmlns:a16="http://schemas.microsoft.com/office/drawing/2014/main" id="{1DE94C1D-94C8-AC08-BBB8-42D903E4B434}"/>
              </a:ext>
            </a:extLst>
          </p:cNvPr>
          <p:cNvSpPr/>
          <p:nvPr/>
        </p:nvSpPr>
        <p:spPr>
          <a:xfrm>
            <a:off x="6467635" y="2152474"/>
            <a:ext cx="2853266" cy="2140754"/>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5D94DAE-9C81-F52D-1DDA-A301BBC267A9}"/>
              </a:ext>
            </a:extLst>
          </p:cNvPr>
          <p:cNvSpPr/>
          <p:nvPr/>
        </p:nvSpPr>
        <p:spPr>
          <a:xfrm>
            <a:off x="6531097" y="2204028"/>
            <a:ext cx="2704590" cy="2020374"/>
          </a:xfrm>
          <a:prstGeom prst="rect">
            <a:avLst/>
          </a:prstGeom>
          <a:noFill/>
          <a:ln w="412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24EFF38-E70F-3864-436F-F8F16C057FD6}"/>
              </a:ext>
            </a:extLst>
          </p:cNvPr>
          <p:cNvPicPr>
            <a:picLocks noChangeAspect="1"/>
          </p:cNvPicPr>
          <p:nvPr/>
        </p:nvPicPr>
        <p:blipFill>
          <a:blip r:embed="rId10"/>
          <a:stretch>
            <a:fillRect/>
          </a:stretch>
        </p:blipFill>
        <p:spPr>
          <a:xfrm>
            <a:off x="6755508" y="2816143"/>
            <a:ext cx="2162477" cy="1038370"/>
          </a:xfrm>
          <a:prstGeom prst="rect">
            <a:avLst/>
          </a:prstGeom>
        </p:spPr>
      </p:pic>
      <p:pic>
        <p:nvPicPr>
          <p:cNvPr id="10" name="Picture 9">
            <a:extLst>
              <a:ext uri="{FF2B5EF4-FFF2-40B4-BE49-F238E27FC236}">
                <a16:creationId xmlns:a16="http://schemas.microsoft.com/office/drawing/2014/main" id="{2FBC9A87-0A9F-6F26-FC4A-4201C87693C4}"/>
              </a:ext>
            </a:extLst>
          </p:cNvPr>
          <p:cNvPicPr>
            <a:picLocks noChangeAspect="1"/>
          </p:cNvPicPr>
          <p:nvPr/>
        </p:nvPicPr>
        <p:blipFill>
          <a:blip r:embed="rId11"/>
          <a:stretch>
            <a:fillRect/>
          </a:stretch>
        </p:blipFill>
        <p:spPr>
          <a:xfrm>
            <a:off x="9484724" y="3057224"/>
            <a:ext cx="2219635" cy="1009791"/>
          </a:xfrm>
          <a:prstGeom prst="rect">
            <a:avLst/>
          </a:prstGeom>
        </p:spPr>
      </p:pic>
    </p:spTree>
    <p:extLst>
      <p:ext uri="{BB962C8B-B14F-4D97-AF65-F5344CB8AC3E}">
        <p14:creationId xmlns:p14="http://schemas.microsoft.com/office/powerpoint/2010/main" val="19191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6C42374-E45D-BD0C-3D41-E3DA0C76EF09}"/>
              </a:ext>
            </a:extLst>
          </p:cNvPr>
          <p:cNvSpPr txBox="1"/>
          <p:nvPr/>
        </p:nvSpPr>
        <p:spPr>
          <a:xfrm>
            <a:off x="-97533" y="-65661"/>
            <a:ext cx="4599026" cy="400110"/>
          </a:xfrm>
          <a:prstGeom prst="rect">
            <a:avLst/>
          </a:prstGeom>
          <a:noFill/>
        </p:spPr>
        <p:txBody>
          <a:bodyPr wrap="square" rtlCol="0">
            <a:spAutoFit/>
          </a:bodyPr>
          <a:lstStyle/>
          <a:p>
            <a:r>
              <a:rPr lang="en-US" sz="2000" b="1" dirty="0">
                <a:latin typeface="Luiss Sans" panose="020B0604020202020204" charset="0"/>
              </a:rPr>
              <a:t>VALUE PROPOSITIONS CANVAS: </a:t>
            </a:r>
            <a:endParaRPr lang="en-IN" b="1" dirty="0">
              <a:latin typeface="Luiss Sans" panose="020B0604020202020204" charset="0"/>
            </a:endParaRPr>
          </a:p>
        </p:txBody>
      </p:sp>
      <p:sp>
        <p:nvSpPr>
          <p:cNvPr id="17" name="Rectangle 16">
            <a:extLst>
              <a:ext uri="{FF2B5EF4-FFF2-40B4-BE49-F238E27FC236}">
                <a16:creationId xmlns:a16="http://schemas.microsoft.com/office/drawing/2014/main" id="{A0BFC549-9ADF-94E2-FC20-CF8798535018}"/>
              </a:ext>
            </a:extLst>
          </p:cNvPr>
          <p:cNvSpPr/>
          <p:nvPr/>
        </p:nvSpPr>
        <p:spPr>
          <a:xfrm>
            <a:off x="100921" y="298347"/>
            <a:ext cx="6218734" cy="6495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0" name="TextBox 139">
            <a:extLst>
              <a:ext uri="{FF2B5EF4-FFF2-40B4-BE49-F238E27FC236}">
                <a16:creationId xmlns:a16="http://schemas.microsoft.com/office/drawing/2014/main" id="{5320EE14-0980-2B2B-D4C1-CD5B19C00EDF}"/>
              </a:ext>
            </a:extLst>
          </p:cNvPr>
          <p:cNvSpPr txBox="1"/>
          <p:nvPr/>
        </p:nvSpPr>
        <p:spPr>
          <a:xfrm>
            <a:off x="4146321" y="-39828"/>
            <a:ext cx="4417575" cy="338554"/>
          </a:xfrm>
          <a:prstGeom prst="rect">
            <a:avLst/>
          </a:prstGeom>
          <a:noFill/>
        </p:spPr>
        <p:txBody>
          <a:bodyPr wrap="square" rtlCol="0">
            <a:spAutoFit/>
          </a:bodyPr>
          <a:lstStyle/>
          <a:p>
            <a:r>
              <a:rPr lang="en-GB" sz="800" b="1" i="0" dirty="0">
                <a:effectLst/>
                <a:latin typeface="Luiss Sans" panose="020B0604020202020204" charset="0"/>
              </a:rPr>
              <a:t>Designed for: </a:t>
            </a:r>
            <a:r>
              <a:rPr lang="en-GB" sz="800" b="0" i="0" dirty="0">
                <a:effectLst/>
                <a:latin typeface="Luiss Sans" panose="020B0604020202020204" charset="0"/>
              </a:rPr>
              <a:t>providing a concise and visual framework for understanding and optimizing </a:t>
            </a:r>
            <a:r>
              <a:rPr lang="en-GB" sz="800" b="0" i="0" dirty="0" err="1">
                <a:effectLst/>
                <a:latin typeface="Luiss Sans" panose="020B0604020202020204" charset="0"/>
              </a:rPr>
              <a:t>Binergy’s</a:t>
            </a:r>
            <a:r>
              <a:rPr lang="en-GB" sz="800" b="0" i="0" dirty="0">
                <a:effectLst/>
                <a:latin typeface="Luiss Sans" panose="020B0604020202020204" charset="0"/>
              </a:rPr>
              <a:t> v</a:t>
            </a:r>
            <a:r>
              <a:rPr lang="en-GB" sz="800" dirty="0">
                <a:latin typeface="Luiss Sans" panose="020B0604020202020204" charset="0"/>
              </a:rPr>
              <a:t>alue Proposition</a:t>
            </a:r>
            <a:r>
              <a:rPr lang="en-GB" sz="800" b="0" i="0" dirty="0">
                <a:effectLst/>
                <a:latin typeface="Luiss Sans" panose="020B0604020202020204" charset="0"/>
              </a:rPr>
              <a:t> in the realm of SSB for several industry customers. </a:t>
            </a:r>
            <a:endParaRPr lang="en-GB" sz="800" dirty="0">
              <a:latin typeface="Luiss Sans" panose="020B0604020202020204" charset="0"/>
            </a:endParaRPr>
          </a:p>
        </p:txBody>
      </p:sp>
      <p:sp>
        <p:nvSpPr>
          <p:cNvPr id="141" name="TextBox 140">
            <a:extLst>
              <a:ext uri="{FF2B5EF4-FFF2-40B4-BE49-F238E27FC236}">
                <a16:creationId xmlns:a16="http://schemas.microsoft.com/office/drawing/2014/main" id="{AFFD1F15-E5AF-4C30-3DCC-049C0A271807}"/>
              </a:ext>
            </a:extLst>
          </p:cNvPr>
          <p:cNvSpPr txBox="1"/>
          <p:nvPr/>
        </p:nvSpPr>
        <p:spPr>
          <a:xfrm>
            <a:off x="8870311" y="0"/>
            <a:ext cx="2020447" cy="215444"/>
          </a:xfrm>
          <a:prstGeom prst="rect">
            <a:avLst/>
          </a:prstGeom>
          <a:noFill/>
        </p:spPr>
        <p:txBody>
          <a:bodyPr wrap="square" rtlCol="0">
            <a:spAutoFit/>
          </a:bodyPr>
          <a:lstStyle/>
          <a:p>
            <a:r>
              <a:rPr lang="en-GB" sz="800" b="1" i="0" dirty="0">
                <a:effectLst/>
                <a:latin typeface="Luiss Sans" panose="020B0604020202020204" charset="0"/>
              </a:rPr>
              <a:t>Designed by: </a:t>
            </a:r>
            <a:r>
              <a:rPr lang="en-GB" sz="800" b="0" i="0" dirty="0">
                <a:effectLst/>
                <a:latin typeface="Luiss Sans" panose="020B0604020202020204" charset="0"/>
              </a:rPr>
              <a:t>Vicente Giliberti.</a:t>
            </a:r>
            <a:endParaRPr lang="en-GB" sz="800" dirty="0">
              <a:latin typeface="Luiss Sans" panose="020B0604020202020204" charset="0"/>
            </a:endParaRPr>
          </a:p>
        </p:txBody>
      </p:sp>
      <p:sp>
        <p:nvSpPr>
          <p:cNvPr id="142" name="TextBox 141">
            <a:extLst>
              <a:ext uri="{FF2B5EF4-FFF2-40B4-BE49-F238E27FC236}">
                <a16:creationId xmlns:a16="http://schemas.microsoft.com/office/drawing/2014/main" id="{F4D60367-A790-239E-B06F-7A1F7010F446}"/>
              </a:ext>
            </a:extLst>
          </p:cNvPr>
          <p:cNvSpPr txBox="1"/>
          <p:nvPr/>
        </p:nvSpPr>
        <p:spPr>
          <a:xfrm>
            <a:off x="10421696" y="-13110"/>
            <a:ext cx="938124" cy="215444"/>
          </a:xfrm>
          <a:prstGeom prst="rect">
            <a:avLst/>
          </a:prstGeom>
          <a:noFill/>
        </p:spPr>
        <p:txBody>
          <a:bodyPr wrap="square" rtlCol="0">
            <a:spAutoFit/>
          </a:bodyPr>
          <a:lstStyle/>
          <a:p>
            <a:r>
              <a:rPr lang="en-GB" sz="800" b="1" i="0" dirty="0">
                <a:effectLst/>
                <a:latin typeface="Luiss Sans" panose="020B0604020202020204" charset="0"/>
              </a:rPr>
              <a:t>Date: 02/06/2024</a:t>
            </a:r>
            <a:endParaRPr lang="en-GB" sz="800" dirty="0">
              <a:latin typeface="Luiss Sans" panose="020B0604020202020204" charset="0"/>
            </a:endParaRPr>
          </a:p>
        </p:txBody>
      </p:sp>
      <p:sp>
        <p:nvSpPr>
          <p:cNvPr id="143" name="TextBox 142">
            <a:extLst>
              <a:ext uri="{FF2B5EF4-FFF2-40B4-BE49-F238E27FC236}">
                <a16:creationId xmlns:a16="http://schemas.microsoft.com/office/drawing/2014/main" id="{B02434FD-C582-5037-0E7C-DFAB8A26A97A}"/>
              </a:ext>
            </a:extLst>
          </p:cNvPr>
          <p:cNvSpPr txBox="1"/>
          <p:nvPr/>
        </p:nvSpPr>
        <p:spPr>
          <a:xfrm>
            <a:off x="11442700" y="-13110"/>
            <a:ext cx="938124" cy="215444"/>
          </a:xfrm>
          <a:prstGeom prst="rect">
            <a:avLst/>
          </a:prstGeom>
          <a:noFill/>
        </p:spPr>
        <p:txBody>
          <a:bodyPr wrap="square" rtlCol="0">
            <a:spAutoFit/>
          </a:bodyPr>
          <a:lstStyle/>
          <a:p>
            <a:r>
              <a:rPr lang="en-GB" sz="800" b="1" i="0" dirty="0">
                <a:effectLst/>
                <a:latin typeface="Luiss Sans" panose="020B0604020202020204" charset="0"/>
              </a:rPr>
              <a:t>Version: 1.0</a:t>
            </a:r>
            <a:endParaRPr lang="en-GB" sz="800" dirty="0">
              <a:latin typeface="Luiss Sans" panose="020B0604020202020204" charset="0"/>
            </a:endParaRPr>
          </a:p>
        </p:txBody>
      </p:sp>
      <p:sp>
        <p:nvSpPr>
          <p:cNvPr id="2" name="Rectangle 1">
            <a:extLst>
              <a:ext uri="{FF2B5EF4-FFF2-40B4-BE49-F238E27FC236}">
                <a16:creationId xmlns:a16="http://schemas.microsoft.com/office/drawing/2014/main" id="{BB4D28FB-BC5A-107A-3247-6BFB70B24B68}"/>
              </a:ext>
            </a:extLst>
          </p:cNvPr>
          <p:cNvSpPr/>
          <p:nvPr/>
        </p:nvSpPr>
        <p:spPr>
          <a:xfrm>
            <a:off x="6409119" y="288358"/>
            <a:ext cx="5681960" cy="6495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4" name="Rectangle 143">
            <a:extLst>
              <a:ext uri="{FF2B5EF4-FFF2-40B4-BE49-F238E27FC236}">
                <a16:creationId xmlns:a16="http://schemas.microsoft.com/office/drawing/2014/main" id="{7E90A65D-4693-44B7-B666-1FA236042072}"/>
              </a:ext>
            </a:extLst>
          </p:cNvPr>
          <p:cNvSpPr>
            <a:spLocks noChangeArrowheads="1"/>
          </p:cNvSpPr>
          <p:nvPr/>
        </p:nvSpPr>
        <p:spPr bwMode="auto">
          <a:xfrm>
            <a:off x="195427" y="3564346"/>
            <a:ext cx="3540999" cy="3173192"/>
          </a:xfrm>
          <a:prstGeom prst="rect">
            <a:avLst/>
          </a:prstGeom>
          <a:noFill/>
          <a:ln>
            <a:solidFill>
              <a:schemeClr val="tx1"/>
            </a:solidFill>
          </a:ln>
          <a:effectLst>
            <a:outerShdw blurRad="40000" dist="20000" dir="5400000" rotWithShape="0">
              <a:srgbClr val="808080">
                <a:alpha val="37999"/>
              </a:srgbClr>
            </a:outerShdw>
          </a:effectLst>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100" b="0" i="0" dirty="0">
              <a:effectLst/>
              <a:latin typeface="+mn-lt"/>
              <a:ea typeface="+mn-ea"/>
              <a:cs typeface="+mn-cs"/>
            </a:endParaRPr>
          </a:p>
        </p:txBody>
      </p:sp>
      <p:sp>
        <p:nvSpPr>
          <p:cNvPr id="145" name="Rectangle 144">
            <a:extLst>
              <a:ext uri="{FF2B5EF4-FFF2-40B4-BE49-F238E27FC236}">
                <a16:creationId xmlns:a16="http://schemas.microsoft.com/office/drawing/2014/main" id="{5B2C9264-959C-4A49-A130-4D82ACC09308}"/>
              </a:ext>
            </a:extLst>
          </p:cNvPr>
          <p:cNvSpPr>
            <a:spLocks noChangeArrowheads="1"/>
          </p:cNvSpPr>
          <p:nvPr/>
        </p:nvSpPr>
        <p:spPr bwMode="auto">
          <a:xfrm>
            <a:off x="180398" y="722097"/>
            <a:ext cx="3559106" cy="2795930"/>
          </a:xfrm>
          <a:prstGeom prst="rect">
            <a:avLst/>
          </a:prstGeom>
          <a:noFill/>
          <a:ln>
            <a:solidFill>
              <a:schemeClr val="tx1"/>
            </a:solidFill>
          </a:ln>
          <a:effectLst>
            <a:outerShdw blurRad="40000" dist="20000" dir="5400000" rotWithShape="0">
              <a:srgbClr val="808080">
                <a:alpha val="37999"/>
              </a:srgbClr>
            </a:outerShdw>
          </a:effectLst>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b="0" i="0" dirty="0">
              <a:effectLst/>
              <a:latin typeface="+mn-lt"/>
              <a:ea typeface="+mn-ea"/>
              <a:cs typeface="+mn-cs"/>
            </a:endParaRPr>
          </a:p>
        </p:txBody>
      </p:sp>
      <p:sp>
        <p:nvSpPr>
          <p:cNvPr id="146" name="Text Box 124">
            <a:extLst>
              <a:ext uri="{FF2B5EF4-FFF2-40B4-BE49-F238E27FC236}">
                <a16:creationId xmlns:a16="http://schemas.microsoft.com/office/drawing/2014/main" id="{84FF124F-DC0B-480D-99DF-4627509E1F26}"/>
              </a:ext>
            </a:extLst>
          </p:cNvPr>
          <p:cNvSpPr txBox="1">
            <a:spLocks noChangeArrowheads="1"/>
          </p:cNvSpPr>
          <p:nvPr/>
        </p:nvSpPr>
        <p:spPr bwMode="auto">
          <a:xfrm>
            <a:off x="3834011" y="722097"/>
            <a:ext cx="2440356" cy="6015441"/>
          </a:xfrm>
          <a:prstGeom prst="rect">
            <a:avLst/>
          </a:prstGeom>
          <a:noFill/>
          <a:ln w="9525">
            <a:solidFill>
              <a:schemeClr val="tx1"/>
            </a:solidFill>
            <a:miter lim="800000"/>
            <a:headEnd/>
            <a:tailEnd/>
          </a:ln>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200"/>
              </a:lnSpc>
              <a:defRPr sz="1000"/>
            </a:pPr>
            <a:endParaRPr lang="en-GB" sz="1200" b="0" i="0" u="none" strike="noStrike" baseline="0" dirty="0">
              <a:solidFill>
                <a:srgbClr val="000000"/>
              </a:solidFill>
              <a:latin typeface="Calibri"/>
              <a:ea typeface="Calibri"/>
              <a:cs typeface="Calibri"/>
            </a:endParaRPr>
          </a:p>
          <a:p>
            <a:pPr algn="l" rtl="0">
              <a:lnSpc>
                <a:spcPts val="1300"/>
              </a:lnSpc>
              <a:defRPr sz="1000"/>
            </a:pPr>
            <a:endParaRPr lang="en-GB" sz="1200" b="0" i="0" u="none" strike="noStrike" baseline="0" dirty="0">
              <a:solidFill>
                <a:srgbClr val="000000"/>
              </a:solidFill>
              <a:latin typeface="Calibri"/>
              <a:ea typeface="Calibri"/>
              <a:cs typeface="Calibri"/>
            </a:endParaRPr>
          </a:p>
          <a:p>
            <a:pPr algn="l" rtl="0">
              <a:lnSpc>
                <a:spcPts val="1200"/>
              </a:lnSpc>
              <a:defRPr sz="1000"/>
            </a:pPr>
            <a:endParaRPr lang="en-GB" sz="1200" b="0" i="0" u="none" strike="noStrike" baseline="0" dirty="0">
              <a:solidFill>
                <a:srgbClr val="000000"/>
              </a:solidFill>
              <a:latin typeface="Calibri"/>
              <a:ea typeface="Calibri"/>
              <a:cs typeface="Calibri"/>
            </a:endParaRPr>
          </a:p>
          <a:p>
            <a:pPr algn="l" rtl="0">
              <a:lnSpc>
                <a:spcPts val="1300"/>
              </a:lnSpc>
              <a:defRPr sz="1000"/>
            </a:pPr>
            <a:endParaRPr lang="en-GB" sz="1200" b="0" i="0" u="none" strike="noStrike" baseline="0" dirty="0">
              <a:solidFill>
                <a:srgbClr val="000000"/>
              </a:solidFill>
              <a:latin typeface="Calibri"/>
              <a:ea typeface="Calibri"/>
              <a:cs typeface="Calibri"/>
            </a:endParaRPr>
          </a:p>
          <a:p>
            <a:pPr algn="l" rtl="0">
              <a:lnSpc>
                <a:spcPts val="1200"/>
              </a:lnSpc>
              <a:defRPr sz="1000"/>
            </a:pPr>
            <a:endParaRPr lang="en-GB" sz="1200" b="0" i="0" u="none" strike="noStrike" baseline="0" dirty="0">
              <a:solidFill>
                <a:srgbClr val="000000"/>
              </a:solidFill>
              <a:latin typeface="Calibri"/>
              <a:ea typeface="Calibri"/>
              <a:cs typeface="Calibri"/>
            </a:endParaRPr>
          </a:p>
          <a:p>
            <a:pPr algn="l" rtl="0">
              <a:lnSpc>
                <a:spcPts val="1300"/>
              </a:lnSpc>
              <a:defRPr sz="1000"/>
            </a:pPr>
            <a:endParaRPr lang="en-GB" sz="1200" b="0" i="0" u="none" strike="noStrike" baseline="0" dirty="0">
              <a:solidFill>
                <a:srgbClr val="000000"/>
              </a:solidFill>
              <a:latin typeface="Calibri"/>
              <a:ea typeface="Calibri"/>
              <a:cs typeface="Calibri"/>
            </a:endParaRPr>
          </a:p>
          <a:p>
            <a:pPr algn="l" rtl="0">
              <a:lnSpc>
                <a:spcPts val="1200"/>
              </a:lnSpc>
              <a:defRPr sz="1000"/>
            </a:pPr>
            <a:endParaRPr lang="en-GB" sz="1200" b="0" i="0" u="none" strike="noStrike" baseline="0" dirty="0">
              <a:solidFill>
                <a:srgbClr val="000000"/>
              </a:solidFill>
              <a:latin typeface="Calibri"/>
              <a:ea typeface="Calibri"/>
              <a:cs typeface="Calibri"/>
            </a:endParaRPr>
          </a:p>
        </p:txBody>
      </p:sp>
      <p:sp>
        <p:nvSpPr>
          <p:cNvPr id="148" name="TextBox 147">
            <a:extLst>
              <a:ext uri="{FF2B5EF4-FFF2-40B4-BE49-F238E27FC236}">
                <a16:creationId xmlns:a16="http://schemas.microsoft.com/office/drawing/2014/main" id="{5863BF1A-3110-D9CD-7C3F-1ABE9FD05165}"/>
              </a:ext>
            </a:extLst>
          </p:cNvPr>
          <p:cNvSpPr txBox="1"/>
          <p:nvPr/>
        </p:nvSpPr>
        <p:spPr>
          <a:xfrm>
            <a:off x="111300" y="465544"/>
            <a:ext cx="1448904" cy="338554"/>
          </a:xfrm>
          <a:prstGeom prst="rect">
            <a:avLst/>
          </a:prstGeom>
          <a:noFill/>
        </p:spPr>
        <p:txBody>
          <a:bodyPr wrap="square" rtlCol="0">
            <a:spAutoFit/>
          </a:bodyPr>
          <a:lstStyle/>
          <a:p>
            <a:r>
              <a:rPr lang="en-GB" sz="1600" dirty="0">
                <a:hlinkClick r:id="" action="ppaction://noaction"/>
              </a:rPr>
              <a:t>1) Benefits</a:t>
            </a:r>
            <a:endParaRPr lang="en-GB" sz="1600" dirty="0"/>
          </a:p>
        </p:txBody>
      </p:sp>
      <p:sp>
        <p:nvSpPr>
          <p:cNvPr id="149" name="TextBox 148">
            <a:extLst>
              <a:ext uri="{FF2B5EF4-FFF2-40B4-BE49-F238E27FC236}">
                <a16:creationId xmlns:a16="http://schemas.microsoft.com/office/drawing/2014/main" id="{715BAEF7-3598-5224-13C1-F324B127521A}"/>
              </a:ext>
            </a:extLst>
          </p:cNvPr>
          <p:cNvSpPr txBox="1"/>
          <p:nvPr/>
        </p:nvSpPr>
        <p:spPr>
          <a:xfrm>
            <a:off x="6330034" y="239078"/>
            <a:ext cx="5761045" cy="830997"/>
          </a:xfrm>
          <a:prstGeom prst="rect">
            <a:avLst/>
          </a:prstGeom>
          <a:noFill/>
        </p:spPr>
        <p:txBody>
          <a:bodyPr wrap="square" rtlCol="0">
            <a:spAutoFit/>
          </a:bodyPr>
          <a:lstStyle/>
          <a:p>
            <a:r>
              <a:rPr lang="en-GB" sz="1200" b="1" i="1" dirty="0"/>
              <a:t>CUSTOMER:</a:t>
            </a:r>
          </a:p>
          <a:p>
            <a:pPr algn="ctr"/>
            <a:r>
              <a:rPr lang="en-GB" sz="1200" b="1" i="1" dirty="0"/>
              <a:t> </a:t>
            </a:r>
          </a:p>
          <a:p>
            <a:pPr algn="ctr"/>
            <a:r>
              <a:rPr lang="en-GB" sz="1200" b="1" i="1" dirty="0"/>
              <a:t>Space Agencies, Satellite Manufacturers, Space Launchers, Renewable Energy Suppliers, EV manufacturers, between others.</a:t>
            </a:r>
          </a:p>
        </p:txBody>
      </p:sp>
      <p:sp>
        <p:nvSpPr>
          <p:cNvPr id="154" name="TextBox 153">
            <a:extLst>
              <a:ext uri="{FF2B5EF4-FFF2-40B4-BE49-F238E27FC236}">
                <a16:creationId xmlns:a16="http://schemas.microsoft.com/office/drawing/2014/main" id="{5A4A0BBF-E2CB-D6AB-817D-B59667FC4C3E}"/>
              </a:ext>
            </a:extLst>
          </p:cNvPr>
          <p:cNvSpPr txBox="1"/>
          <p:nvPr/>
        </p:nvSpPr>
        <p:spPr>
          <a:xfrm>
            <a:off x="2414123" y="200636"/>
            <a:ext cx="1448904" cy="369332"/>
          </a:xfrm>
          <a:prstGeom prst="rect">
            <a:avLst/>
          </a:prstGeom>
          <a:noFill/>
        </p:spPr>
        <p:txBody>
          <a:bodyPr wrap="square" rtlCol="0">
            <a:spAutoFit/>
          </a:bodyPr>
          <a:lstStyle/>
          <a:p>
            <a:r>
              <a:rPr lang="en-GB" b="1" i="1" dirty="0"/>
              <a:t>PRODUCT</a:t>
            </a:r>
          </a:p>
        </p:txBody>
      </p:sp>
      <p:sp>
        <p:nvSpPr>
          <p:cNvPr id="155" name="TextBox 154">
            <a:extLst>
              <a:ext uri="{FF2B5EF4-FFF2-40B4-BE49-F238E27FC236}">
                <a16:creationId xmlns:a16="http://schemas.microsoft.com/office/drawing/2014/main" id="{1E6ECEC3-094B-F09F-F416-5BC0F2FD8A66}"/>
              </a:ext>
            </a:extLst>
          </p:cNvPr>
          <p:cNvSpPr txBox="1"/>
          <p:nvPr/>
        </p:nvSpPr>
        <p:spPr>
          <a:xfrm>
            <a:off x="3975425" y="436451"/>
            <a:ext cx="1448904" cy="338554"/>
          </a:xfrm>
          <a:prstGeom prst="rect">
            <a:avLst/>
          </a:prstGeom>
          <a:noFill/>
        </p:spPr>
        <p:txBody>
          <a:bodyPr wrap="square" rtlCol="0">
            <a:spAutoFit/>
          </a:bodyPr>
          <a:lstStyle/>
          <a:p>
            <a:r>
              <a:rPr lang="en-GB" sz="1600" dirty="0">
                <a:hlinkClick r:id="" action="ppaction://noaction"/>
              </a:rPr>
              <a:t>2) Experience</a:t>
            </a:r>
            <a:endParaRPr lang="en-GB" sz="1600" dirty="0"/>
          </a:p>
        </p:txBody>
      </p:sp>
      <p:sp>
        <p:nvSpPr>
          <p:cNvPr id="156" name="TextBox 155">
            <a:extLst>
              <a:ext uri="{FF2B5EF4-FFF2-40B4-BE49-F238E27FC236}">
                <a16:creationId xmlns:a16="http://schemas.microsoft.com/office/drawing/2014/main" id="{2F0512EC-6EDB-7660-3B96-0C030AD8EB79}"/>
              </a:ext>
            </a:extLst>
          </p:cNvPr>
          <p:cNvSpPr txBox="1"/>
          <p:nvPr/>
        </p:nvSpPr>
        <p:spPr>
          <a:xfrm>
            <a:off x="180397" y="3605265"/>
            <a:ext cx="1448904" cy="338554"/>
          </a:xfrm>
          <a:prstGeom prst="rect">
            <a:avLst/>
          </a:prstGeom>
          <a:noFill/>
        </p:spPr>
        <p:txBody>
          <a:bodyPr wrap="square" rtlCol="0">
            <a:spAutoFit/>
          </a:bodyPr>
          <a:lstStyle/>
          <a:p>
            <a:r>
              <a:rPr lang="en-GB" sz="1600" dirty="0">
                <a:hlinkClick r:id="" action="ppaction://noaction"/>
              </a:rPr>
              <a:t>3) Features</a:t>
            </a:r>
            <a:endParaRPr lang="en-GB" sz="1600" dirty="0"/>
          </a:p>
        </p:txBody>
      </p:sp>
      <p:grpSp>
        <p:nvGrpSpPr>
          <p:cNvPr id="169" name="Group 168">
            <a:extLst>
              <a:ext uri="{FF2B5EF4-FFF2-40B4-BE49-F238E27FC236}">
                <a16:creationId xmlns:a16="http://schemas.microsoft.com/office/drawing/2014/main" id="{46CA89B7-99DE-0D7F-C752-593C9F0711BC}"/>
              </a:ext>
            </a:extLst>
          </p:cNvPr>
          <p:cNvGrpSpPr/>
          <p:nvPr/>
        </p:nvGrpSpPr>
        <p:grpSpPr>
          <a:xfrm>
            <a:off x="6517580" y="1024965"/>
            <a:ext cx="5520598" cy="5633405"/>
            <a:chOff x="6313509" y="782717"/>
            <a:chExt cx="5497135" cy="5786925"/>
          </a:xfrm>
        </p:grpSpPr>
        <p:sp>
          <p:nvSpPr>
            <p:cNvPr id="31" name="Oval 30">
              <a:extLst>
                <a:ext uri="{FF2B5EF4-FFF2-40B4-BE49-F238E27FC236}">
                  <a16:creationId xmlns:a16="http://schemas.microsoft.com/office/drawing/2014/main" id="{D5C1437A-633A-53AE-4E65-7938D0B13A24}"/>
                </a:ext>
              </a:extLst>
            </p:cNvPr>
            <p:cNvSpPr/>
            <p:nvPr/>
          </p:nvSpPr>
          <p:spPr>
            <a:xfrm>
              <a:off x="6313509" y="782717"/>
              <a:ext cx="5497135" cy="57869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0" name="Picture 159">
              <a:extLst>
                <a:ext uri="{FF2B5EF4-FFF2-40B4-BE49-F238E27FC236}">
                  <a16:creationId xmlns:a16="http://schemas.microsoft.com/office/drawing/2014/main" id="{CCC56F54-D87D-CC19-242D-FB1EAF313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79340" y="3039971"/>
              <a:ext cx="849279" cy="1005840"/>
            </a:xfrm>
            <a:prstGeom prst="rect">
              <a:avLst/>
            </a:prstGeom>
          </p:spPr>
        </p:pic>
        <p:cxnSp>
          <p:nvCxnSpPr>
            <p:cNvPr id="130" name="Straight Connector 129">
              <a:extLst>
                <a:ext uri="{FF2B5EF4-FFF2-40B4-BE49-F238E27FC236}">
                  <a16:creationId xmlns:a16="http://schemas.microsoft.com/office/drawing/2014/main" id="{72FF6531-1E56-64B3-5E51-2C39993BF1A8}"/>
                </a:ext>
              </a:extLst>
            </p:cNvPr>
            <p:cNvCxnSpPr>
              <a:cxnSpLocks/>
              <a:endCxn id="31" idx="2"/>
            </p:cNvCxnSpPr>
            <p:nvPr/>
          </p:nvCxnSpPr>
          <p:spPr>
            <a:xfrm flipH="1">
              <a:off x="6313509" y="3666670"/>
              <a:ext cx="2437201" cy="9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18B4CDF-949A-5986-2905-D5F1781EDAC7}"/>
                </a:ext>
              </a:extLst>
            </p:cNvPr>
            <p:cNvCxnSpPr>
              <a:cxnSpLocks/>
              <a:endCxn id="31" idx="7"/>
            </p:cNvCxnSpPr>
            <p:nvPr/>
          </p:nvCxnSpPr>
          <p:spPr>
            <a:xfrm flipV="1">
              <a:off x="9386888" y="1630193"/>
              <a:ext cx="1618719" cy="153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E5995A8-E21C-97CD-2A1F-1F5BFECC6919}"/>
                </a:ext>
              </a:extLst>
            </p:cNvPr>
            <p:cNvCxnSpPr>
              <a:cxnSpLocks/>
            </p:cNvCxnSpPr>
            <p:nvPr/>
          </p:nvCxnSpPr>
          <p:spPr>
            <a:xfrm>
              <a:off x="9386888" y="4045811"/>
              <a:ext cx="1281212" cy="1978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7" name="Left-Right Arrow 4">
            <a:extLst>
              <a:ext uri="{FF2B5EF4-FFF2-40B4-BE49-F238E27FC236}">
                <a16:creationId xmlns:a16="http://schemas.microsoft.com/office/drawing/2014/main" id="{8ABB81E8-47F8-310F-3313-352E81317F40}"/>
              </a:ext>
            </a:extLst>
          </p:cNvPr>
          <p:cNvSpPr/>
          <p:nvPr/>
        </p:nvSpPr>
        <p:spPr>
          <a:xfrm>
            <a:off x="5482418" y="859775"/>
            <a:ext cx="1448903" cy="278060"/>
          </a:xfrm>
          <a:prstGeom prst="leftRightArrow">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
        <p:nvSpPr>
          <p:cNvPr id="172" name="TextBox 171">
            <a:extLst>
              <a:ext uri="{FF2B5EF4-FFF2-40B4-BE49-F238E27FC236}">
                <a16:creationId xmlns:a16="http://schemas.microsoft.com/office/drawing/2014/main" id="{4BB12FB5-6B78-9B17-50DA-FB183994C08C}"/>
              </a:ext>
            </a:extLst>
          </p:cNvPr>
          <p:cNvSpPr txBox="1"/>
          <p:nvPr/>
        </p:nvSpPr>
        <p:spPr>
          <a:xfrm>
            <a:off x="6373615" y="5957515"/>
            <a:ext cx="1393108" cy="830997"/>
          </a:xfrm>
          <a:prstGeom prst="rect">
            <a:avLst/>
          </a:prstGeom>
          <a:noFill/>
        </p:spPr>
        <p:txBody>
          <a:bodyPr wrap="square" rtlCol="0">
            <a:spAutoFit/>
          </a:bodyPr>
          <a:lstStyle/>
          <a:p>
            <a:r>
              <a:rPr lang="en-GB" sz="1600" dirty="0">
                <a:hlinkClick r:id="" action="ppaction://noaction"/>
              </a:rPr>
              <a:t>6) Jobs Addressed (Needs)</a:t>
            </a:r>
            <a:endParaRPr lang="en-GB" sz="1600" dirty="0"/>
          </a:p>
        </p:txBody>
      </p:sp>
      <p:sp>
        <p:nvSpPr>
          <p:cNvPr id="173" name="TextBox 172">
            <a:extLst>
              <a:ext uri="{FF2B5EF4-FFF2-40B4-BE49-F238E27FC236}">
                <a16:creationId xmlns:a16="http://schemas.microsoft.com/office/drawing/2014/main" id="{E4ABBF49-D35E-86CF-07D0-50914FD2E8F9}"/>
              </a:ext>
            </a:extLst>
          </p:cNvPr>
          <p:cNvSpPr txBox="1"/>
          <p:nvPr/>
        </p:nvSpPr>
        <p:spPr>
          <a:xfrm>
            <a:off x="6461679" y="1138200"/>
            <a:ext cx="1815928" cy="338554"/>
          </a:xfrm>
          <a:prstGeom prst="rect">
            <a:avLst/>
          </a:prstGeom>
          <a:noFill/>
        </p:spPr>
        <p:txBody>
          <a:bodyPr wrap="square" rtlCol="0">
            <a:spAutoFit/>
          </a:bodyPr>
          <a:lstStyle/>
          <a:p>
            <a:r>
              <a:rPr lang="en-GB" sz="1600" dirty="0">
                <a:hlinkClick r:id="" action="ppaction://noaction"/>
              </a:rPr>
              <a:t>4) Gains (Want)</a:t>
            </a:r>
            <a:endParaRPr lang="en-GB" sz="1600" dirty="0"/>
          </a:p>
        </p:txBody>
      </p:sp>
      <p:sp>
        <p:nvSpPr>
          <p:cNvPr id="174" name="TextBox 173">
            <a:extLst>
              <a:ext uri="{FF2B5EF4-FFF2-40B4-BE49-F238E27FC236}">
                <a16:creationId xmlns:a16="http://schemas.microsoft.com/office/drawing/2014/main" id="{F8C30674-1AF0-E53F-8B68-33689D07016E}"/>
              </a:ext>
            </a:extLst>
          </p:cNvPr>
          <p:cNvSpPr txBox="1"/>
          <p:nvPr/>
        </p:nvSpPr>
        <p:spPr>
          <a:xfrm>
            <a:off x="10698743" y="1091757"/>
            <a:ext cx="1618719" cy="338554"/>
          </a:xfrm>
          <a:prstGeom prst="rect">
            <a:avLst/>
          </a:prstGeom>
          <a:noFill/>
        </p:spPr>
        <p:txBody>
          <a:bodyPr wrap="square" rtlCol="0">
            <a:spAutoFit/>
          </a:bodyPr>
          <a:lstStyle/>
          <a:p>
            <a:r>
              <a:rPr lang="en-GB" sz="1600" dirty="0">
                <a:hlinkClick r:id="" action="ppaction://noaction"/>
              </a:rPr>
              <a:t>5) Pains (Fears)</a:t>
            </a:r>
            <a:endParaRPr lang="en-GB" sz="1600" dirty="0"/>
          </a:p>
        </p:txBody>
      </p:sp>
      <p:cxnSp>
        <p:nvCxnSpPr>
          <p:cNvPr id="176" name="Straight Arrow Connector 175">
            <a:extLst>
              <a:ext uri="{FF2B5EF4-FFF2-40B4-BE49-F238E27FC236}">
                <a16:creationId xmlns:a16="http://schemas.microsoft.com/office/drawing/2014/main" id="{34648770-8F42-3FA6-4CE4-38E11E75A57E}"/>
              </a:ext>
            </a:extLst>
          </p:cNvPr>
          <p:cNvCxnSpPr>
            <a:cxnSpLocks/>
            <a:endCxn id="31" idx="1"/>
          </p:cNvCxnSpPr>
          <p:nvPr/>
        </p:nvCxnSpPr>
        <p:spPr>
          <a:xfrm>
            <a:off x="7035266" y="1485337"/>
            <a:ext cx="290787" cy="3646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562FDB0-AE39-4D9B-CE91-5086DF51C235}"/>
              </a:ext>
            </a:extLst>
          </p:cNvPr>
          <p:cNvCxnSpPr>
            <a:cxnSpLocks/>
            <a:endCxn id="31" idx="3"/>
          </p:cNvCxnSpPr>
          <p:nvPr/>
        </p:nvCxnSpPr>
        <p:spPr>
          <a:xfrm flipV="1">
            <a:off x="7180659" y="5833377"/>
            <a:ext cx="145394" cy="39241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421213F-D572-93F5-7EFC-3BF7B385EFCB}"/>
              </a:ext>
            </a:extLst>
          </p:cNvPr>
          <p:cNvCxnSpPr>
            <a:cxnSpLocks/>
            <a:stCxn id="174" idx="2"/>
          </p:cNvCxnSpPr>
          <p:nvPr/>
        </p:nvCxnSpPr>
        <p:spPr>
          <a:xfrm flipH="1">
            <a:off x="11425868" y="1430311"/>
            <a:ext cx="82235" cy="61821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31" name="Rectangle 1030">
            <a:extLst>
              <a:ext uri="{FF2B5EF4-FFF2-40B4-BE49-F238E27FC236}">
                <a16:creationId xmlns:a16="http://schemas.microsoft.com/office/drawing/2014/main" id="{61CA34FA-950B-B93A-6DF4-A3F5522C1711}"/>
              </a:ext>
            </a:extLst>
          </p:cNvPr>
          <p:cNvSpPr>
            <a:spLocks noChangeArrowheads="1"/>
          </p:cNvSpPr>
          <p:nvPr/>
        </p:nvSpPr>
        <p:spPr bwMode="auto">
          <a:xfrm>
            <a:off x="8043144" y="1944783"/>
            <a:ext cx="25160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Luiss Sans"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FDD27B1A-84A5-3599-1B80-35EE8BF88F24}"/>
              </a:ext>
            </a:extLst>
          </p:cNvPr>
          <p:cNvPicPr>
            <a:picLocks noChangeAspect="1"/>
          </p:cNvPicPr>
          <p:nvPr/>
        </p:nvPicPr>
        <p:blipFill>
          <a:blip r:embed="rId4"/>
          <a:stretch>
            <a:fillRect/>
          </a:stretch>
        </p:blipFill>
        <p:spPr>
          <a:xfrm>
            <a:off x="3448318" y="2905840"/>
            <a:ext cx="575668" cy="1116921"/>
          </a:xfrm>
          <a:prstGeom prst="rect">
            <a:avLst/>
          </a:prstGeom>
        </p:spPr>
      </p:pic>
      <p:sp>
        <p:nvSpPr>
          <p:cNvPr id="9" name="Rectangle 4">
            <a:extLst>
              <a:ext uri="{FF2B5EF4-FFF2-40B4-BE49-F238E27FC236}">
                <a16:creationId xmlns:a16="http://schemas.microsoft.com/office/drawing/2014/main" id="{8560874A-A306-07EA-7775-C4ED8B55585C}"/>
              </a:ext>
            </a:extLst>
          </p:cNvPr>
          <p:cNvSpPr>
            <a:spLocks noChangeArrowheads="1"/>
          </p:cNvSpPr>
          <p:nvPr/>
        </p:nvSpPr>
        <p:spPr bwMode="auto">
          <a:xfrm>
            <a:off x="207026" y="829819"/>
            <a:ext cx="35130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400" b="1" dirty="0"/>
              <a:t>Advanced Bi-ion Solid-State Batteries</a:t>
            </a:r>
            <a:r>
              <a:rPr lang="en-GB" sz="1400" dirty="0"/>
              <a:t>:</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Long-lasting efficiency for extended range and durability.</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Superior safety and reliability for peace of mind.</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Eco-friendly, reducing environmental impact.</a:t>
            </a:r>
          </a:p>
          <a:p>
            <a:endParaRPr lang="en-GB" sz="1400" dirty="0"/>
          </a:p>
          <a:p>
            <a:r>
              <a:rPr lang="en-GB" sz="1400" b="1" dirty="0"/>
              <a:t>Cost-Effective Solutions</a:t>
            </a:r>
            <a:r>
              <a:rPr lang="en-GB" sz="1400" dirty="0"/>
              <a:t>:</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Affordable, high-quality batteries.</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Long-term savings from reduced replacements.</a:t>
            </a:r>
            <a:endParaRPr kumimoji="0" lang="en-US" altLang="en-US" sz="1400" b="0" i="0" u="none" strike="noStrike" cap="none" normalizeH="0" baseline="0" dirty="0">
              <a:ln>
                <a:noFill/>
              </a:ln>
              <a:solidFill>
                <a:schemeClr val="tx1"/>
              </a:solidFill>
              <a:effectLst/>
            </a:endParaRPr>
          </a:p>
        </p:txBody>
      </p:sp>
      <p:sp>
        <p:nvSpPr>
          <p:cNvPr id="10" name="Rectangle 5">
            <a:extLst>
              <a:ext uri="{FF2B5EF4-FFF2-40B4-BE49-F238E27FC236}">
                <a16:creationId xmlns:a16="http://schemas.microsoft.com/office/drawing/2014/main" id="{8389627E-2DB7-2269-4886-07FDB0570942}"/>
              </a:ext>
            </a:extLst>
          </p:cNvPr>
          <p:cNvSpPr>
            <a:spLocks noChangeArrowheads="1"/>
          </p:cNvSpPr>
          <p:nvPr/>
        </p:nvSpPr>
        <p:spPr bwMode="auto">
          <a:xfrm>
            <a:off x="153821" y="3911310"/>
            <a:ext cx="355910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400" b="1" dirty="0"/>
              <a:t>Advanced Bi-ion Solid-State Batteries</a:t>
            </a:r>
            <a:r>
              <a:rPr lang="en-GB" sz="1400" dirty="0"/>
              <a:t>:</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High energy density for extended range and durability.</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Safe, reliable, eco-friendly materials in production and use.</a:t>
            </a:r>
          </a:p>
          <a:p>
            <a:endParaRPr lang="en-GB" sz="1400" dirty="0"/>
          </a:p>
          <a:p>
            <a:r>
              <a:rPr lang="en-GB" sz="1400" b="1" dirty="0"/>
              <a:t>Cost-Effective Solutions</a:t>
            </a:r>
            <a:r>
              <a:rPr lang="en-GB" sz="1400" dirty="0"/>
              <a:t>:</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Efficient manufacturing and sustainable sourcing lower costs.</a:t>
            </a:r>
          </a:p>
          <a:p>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t>Quality assurance ensures lasting performance.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sp>
        <p:nvSpPr>
          <p:cNvPr id="3" name="Rectangle 1">
            <a:extLst>
              <a:ext uri="{FF2B5EF4-FFF2-40B4-BE49-F238E27FC236}">
                <a16:creationId xmlns:a16="http://schemas.microsoft.com/office/drawing/2014/main" id="{7E18804D-63E5-02F1-EFDD-E17B968E0BC5}"/>
              </a:ext>
            </a:extLst>
          </p:cNvPr>
          <p:cNvSpPr>
            <a:spLocks noChangeArrowheads="1"/>
          </p:cNvSpPr>
          <p:nvPr/>
        </p:nvSpPr>
        <p:spPr bwMode="auto">
          <a:xfrm>
            <a:off x="4054727" y="1443842"/>
            <a:ext cx="234023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400" dirty="0"/>
          </a:p>
          <a:p>
            <a:r>
              <a:rPr lang="en-GB" sz="1400" b="1" dirty="0"/>
              <a:t>Customized Energy Storage Solutions</a:t>
            </a:r>
            <a:r>
              <a:rPr lang="en-GB" sz="1400" dirty="0"/>
              <a:t>:</a:t>
            </a:r>
          </a:p>
          <a:p>
            <a:endParaRPr lang="en-GB" sz="1400" dirty="0"/>
          </a:p>
          <a:p>
            <a:pPr>
              <a:buFont typeface="Arial" panose="020B0604020202020204" pitchFamily="34" charset="0"/>
              <a:buChar char="•"/>
            </a:pPr>
            <a:r>
              <a:rPr lang="en-GB" sz="1400" dirty="0"/>
              <a:t>Strategic Partnering for tailored energy storage solutions design.</a:t>
            </a:r>
          </a:p>
          <a:p>
            <a:endParaRPr lang="en-GB" sz="1400" dirty="0"/>
          </a:p>
          <a:p>
            <a:pPr>
              <a:buFont typeface="Arial" panose="020B0604020202020204" pitchFamily="34" charset="0"/>
              <a:buChar char="•"/>
            </a:pPr>
            <a:r>
              <a:rPr lang="en-GB" sz="1400" dirty="0"/>
              <a:t>Perpetual support, optimization and maintenance to maximize efficiency.</a:t>
            </a:r>
          </a:p>
          <a:p>
            <a:endParaRPr lang="en-GB" sz="1400" dirty="0"/>
          </a:p>
          <a:p>
            <a:pPr>
              <a:buFont typeface="Arial" panose="020B0604020202020204" pitchFamily="34" charset="0"/>
              <a:buChar char="•"/>
            </a:pPr>
            <a:r>
              <a:rPr lang="en-GB" sz="1400" dirty="0"/>
              <a:t>Ensuring battery reliability in extreme environments.</a:t>
            </a:r>
          </a:p>
          <a:p>
            <a:endParaRPr lang="en-GB" sz="1400" dirty="0"/>
          </a:p>
          <a:p>
            <a:pPr>
              <a:buFont typeface="Arial" panose="020B0604020202020204" pitchFamily="34" charset="0"/>
              <a:buChar char="•"/>
            </a:pPr>
            <a:r>
              <a:rPr lang="en-GB" sz="1400" dirty="0"/>
              <a:t>Seamless integration of high-performance batteries.</a:t>
            </a:r>
          </a:p>
        </p:txBody>
      </p:sp>
      <p:sp>
        <p:nvSpPr>
          <p:cNvPr id="6" name="TextBox 5">
            <a:extLst>
              <a:ext uri="{FF2B5EF4-FFF2-40B4-BE49-F238E27FC236}">
                <a16:creationId xmlns:a16="http://schemas.microsoft.com/office/drawing/2014/main" id="{C4ADC940-8C9A-6B43-AC0F-ECA66BD0092E}"/>
              </a:ext>
            </a:extLst>
          </p:cNvPr>
          <p:cNvSpPr txBox="1"/>
          <p:nvPr/>
        </p:nvSpPr>
        <p:spPr>
          <a:xfrm>
            <a:off x="8333550" y="-55217"/>
            <a:ext cx="662941" cy="369332"/>
          </a:xfrm>
          <a:prstGeom prst="rect">
            <a:avLst/>
          </a:prstGeom>
          <a:noFill/>
        </p:spPr>
        <p:txBody>
          <a:bodyPr wrap="square">
            <a:spAutoFit/>
          </a:bodyPr>
          <a:lstStyle/>
          <a:p>
            <a:r>
              <a:rPr lang="en-GB" dirty="0">
                <a:latin typeface="Luiss Sans" panose="020B0604020202020204" charset="0"/>
                <a:hlinkClick r:id="rId5"/>
              </a:rPr>
              <a:t>[68] </a:t>
            </a:r>
            <a:endParaRPr lang="en-GB" dirty="0">
              <a:latin typeface="Luiss Sans" panose="020B0604020202020204" charset="0"/>
            </a:endParaRPr>
          </a:p>
        </p:txBody>
      </p:sp>
      <p:sp>
        <p:nvSpPr>
          <p:cNvPr id="11" name="Rectangle 3">
            <a:extLst>
              <a:ext uri="{FF2B5EF4-FFF2-40B4-BE49-F238E27FC236}">
                <a16:creationId xmlns:a16="http://schemas.microsoft.com/office/drawing/2014/main" id="{B8548866-CC2D-D099-F302-C9A6D047EC27}"/>
              </a:ext>
            </a:extLst>
          </p:cNvPr>
          <p:cNvSpPr>
            <a:spLocks noChangeArrowheads="1"/>
          </p:cNvSpPr>
          <p:nvPr/>
        </p:nvSpPr>
        <p:spPr bwMode="auto">
          <a:xfrm>
            <a:off x="7638959" y="1635745"/>
            <a:ext cx="275612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Font typeface="Arial" panose="020B0604020202020204" pitchFamily="34" charset="0"/>
              <a:buChar char="•"/>
            </a:pPr>
            <a:r>
              <a:rPr lang="en-GB" sz="1400" dirty="0"/>
              <a:t>Long-lasting, high-energy-density batteries.</a:t>
            </a:r>
          </a:p>
          <a:p>
            <a:pPr>
              <a:buFont typeface="Arial" panose="020B0604020202020204" pitchFamily="34" charset="0"/>
              <a:buChar char="•"/>
            </a:pPr>
            <a:r>
              <a:rPr lang="en-GB" sz="1400" dirty="0"/>
              <a:t>Efficient energy integration and scalability.</a:t>
            </a:r>
          </a:p>
          <a:p>
            <a:pPr>
              <a:buFont typeface="Arial" panose="020B0604020202020204" pitchFamily="34" charset="0"/>
              <a:buChar char="•"/>
            </a:pPr>
            <a:r>
              <a:rPr lang="en-GB" sz="1400" dirty="0"/>
              <a:t>Cost-effective, sustainable, and innovative.</a:t>
            </a:r>
          </a:p>
          <a:p>
            <a:pPr marL="0" marR="0" lvl="0" indent="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a:ln>
                  <a:noFill/>
                </a:ln>
                <a:solidFill>
                  <a:schemeClr val="tx1"/>
                </a:solidFill>
                <a:effectLst/>
              </a:rPr>
              <a:t>.</a:t>
            </a:r>
          </a:p>
        </p:txBody>
      </p:sp>
      <p:sp>
        <p:nvSpPr>
          <p:cNvPr id="18" name="Rectangle 6">
            <a:extLst>
              <a:ext uri="{FF2B5EF4-FFF2-40B4-BE49-F238E27FC236}">
                <a16:creationId xmlns:a16="http://schemas.microsoft.com/office/drawing/2014/main" id="{E569A229-B6EB-6C39-42DD-66F8B59BCE9C}"/>
              </a:ext>
            </a:extLst>
          </p:cNvPr>
          <p:cNvSpPr>
            <a:spLocks noChangeArrowheads="1"/>
          </p:cNvSpPr>
          <p:nvPr/>
        </p:nvSpPr>
        <p:spPr bwMode="auto">
          <a:xfrm>
            <a:off x="10009239" y="2905840"/>
            <a:ext cx="222875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Font typeface="Arial" panose="020B0604020202020204" pitchFamily="34" charset="0"/>
              <a:buChar char="•"/>
            </a:pPr>
            <a:r>
              <a:rPr lang="en-GB" sz="1400" dirty="0"/>
              <a:t>Uncertain performance and reliability.</a:t>
            </a:r>
          </a:p>
          <a:p>
            <a:pPr>
              <a:buFont typeface="Arial" panose="020B0604020202020204" pitchFamily="34" charset="0"/>
              <a:buChar char="•"/>
            </a:pPr>
            <a:r>
              <a:rPr lang="en-GB" sz="1400" dirty="0"/>
              <a:t>Limited storage for extreme conditions.</a:t>
            </a:r>
          </a:p>
          <a:p>
            <a:pPr>
              <a:buFont typeface="Arial" panose="020B0604020202020204" pitchFamily="34" charset="0"/>
              <a:buChar char="•"/>
            </a:pPr>
            <a:r>
              <a:rPr lang="en-GB" sz="1400" dirty="0"/>
              <a:t>High costs and low energy density.</a:t>
            </a:r>
          </a:p>
          <a:p>
            <a:pPr>
              <a:buFont typeface="Arial" panose="020B0604020202020204" pitchFamily="34" charset="0"/>
              <a:buChar char="•"/>
            </a:pPr>
            <a:r>
              <a:rPr lang="en-GB" sz="1400" dirty="0"/>
              <a:t>Sustainability and cost barriers.</a:t>
            </a:r>
          </a:p>
        </p:txBody>
      </p:sp>
      <p:pic>
        <p:nvPicPr>
          <p:cNvPr id="5" name="Picture 4">
            <a:extLst>
              <a:ext uri="{FF2B5EF4-FFF2-40B4-BE49-F238E27FC236}">
                <a16:creationId xmlns:a16="http://schemas.microsoft.com/office/drawing/2014/main" id="{2A206EF2-4529-F2F3-291B-E2DB79895F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27" y="237941"/>
            <a:ext cx="938124" cy="305883"/>
          </a:xfrm>
          <a:prstGeom prst="rect">
            <a:avLst/>
          </a:prstGeom>
        </p:spPr>
      </p:pic>
      <p:sp>
        <p:nvSpPr>
          <p:cNvPr id="12" name="Rectangle 3">
            <a:extLst>
              <a:ext uri="{FF2B5EF4-FFF2-40B4-BE49-F238E27FC236}">
                <a16:creationId xmlns:a16="http://schemas.microsoft.com/office/drawing/2014/main" id="{FDE1E15D-356E-A58A-A68B-B041DAB06848}"/>
              </a:ext>
            </a:extLst>
          </p:cNvPr>
          <p:cNvSpPr>
            <a:spLocks noChangeArrowheads="1"/>
          </p:cNvSpPr>
          <p:nvPr/>
        </p:nvSpPr>
        <p:spPr bwMode="auto">
          <a:xfrm rot="10800000" flipV="1">
            <a:off x="7057884" y="4281419"/>
            <a:ext cx="296252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rPr>
              <a:t>Provide durable, and sustainable energy for high-demand applications.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rPr>
              <a:t>Ensure safe, high-performance energy for advanced systems.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rPr>
              <a:t>Enable efficient renewable storage for seamless integration. </a:t>
            </a:r>
          </a:p>
        </p:txBody>
      </p:sp>
      <p:pic>
        <p:nvPicPr>
          <p:cNvPr id="8" name="Picture 7">
            <a:extLst>
              <a:ext uri="{FF2B5EF4-FFF2-40B4-BE49-F238E27FC236}">
                <a16:creationId xmlns:a16="http://schemas.microsoft.com/office/drawing/2014/main" id="{25252830-08EB-74B2-531E-53DBB7F744EC}"/>
              </a:ext>
            </a:extLst>
          </p:cNvPr>
          <p:cNvPicPr>
            <a:picLocks noChangeAspect="1"/>
          </p:cNvPicPr>
          <p:nvPr/>
        </p:nvPicPr>
        <p:blipFill>
          <a:blip r:embed="rId7"/>
          <a:stretch>
            <a:fillRect/>
          </a:stretch>
        </p:blipFill>
        <p:spPr>
          <a:xfrm>
            <a:off x="7848538" y="307969"/>
            <a:ext cx="440280" cy="367612"/>
          </a:xfrm>
          <a:prstGeom prst="rect">
            <a:avLst/>
          </a:prstGeom>
        </p:spPr>
      </p:pic>
      <p:pic>
        <p:nvPicPr>
          <p:cNvPr id="14" name="Picture 13">
            <a:extLst>
              <a:ext uri="{FF2B5EF4-FFF2-40B4-BE49-F238E27FC236}">
                <a16:creationId xmlns:a16="http://schemas.microsoft.com/office/drawing/2014/main" id="{CF6EA332-F776-0884-143F-BFA123D2F98A}"/>
              </a:ext>
            </a:extLst>
          </p:cNvPr>
          <p:cNvPicPr>
            <a:picLocks noChangeAspect="1"/>
          </p:cNvPicPr>
          <p:nvPr/>
        </p:nvPicPr>
        <p:blipFill>
          <a:blip r:embed="rId8"/>
          <a:stretch>
            <a:fillRect/>
          </a:stretch>
        </p:blipFill>
        <p:spPr>
          <a:xfrm>
            <a:off x="7216497" y="344522"/>
            <a:ext cx="640380" cy="311870"/>
          </a:xfrm>
          <a:prstGeom prst="rect">
            <a:avLst/>
          </a:prstGeom>
        </p:spPr>
      </p:pic>
      <p:pic>
        <p:nvPicPr>
          <p:cNvPr id="19" name="Picture 18">
            <a:extLst>
              <a:ext uri="{FF2B5EF4-FFF2-40B4-BE49-F238E27FC236}">
                <a16:creationId xmlns:a16="http://schemas.microsoft.com/office/drawing/2014/main" id="{ED11F006-6E8C-6AFE-27D2-969C24DF7BD8}"/>
              </a:ext>
            </a:extLst>
          </p:cNvPr>
          <p:cNvPicPr>
            <a:picLocks noChangeAspect="1"/>
          </p:cNvPicPr>
          <p:nvPr/>
        </p:nvPicPr>
        <p:blipFill>
          <a:blip r:embed="rId9"/>
          <a:stretch>
            <a:fillRect/>
          </a:stretch>
        </p:blipFill>
        <p:spPr>
          <a:xfrm>
            <a:off x="8269076" y="326335"/>
            <a:ext cx="352474" cy="362001"/>
          </a:xfrm>
          <a:prstGeom prst="rect">
            <a:avLst/>
          </a:prstGeom>
        </p:spPr>
      </p:pic>
      <p:pic>
        <p:nvPicPr>
          <p:cNvPr id="21" name="Picture 20">
            <a:extLst>
              <a:ext uri="{FF2B5EF4-FFF2-40B4-BE49-F238E27FC236}">
                <a16:creationId xmlns:a16="http://schemas.microsoft.com/office/drawing/2014/main" id="{EE11E9A3-4596-EF17-E2AD-70045E9B2C4C}"/>
              </a:ext>
            </a:extLst>
          </p:cNvPr>
          <p:cNvPicPr>
            <a:picLocks noChangeAspect="1"/>
          </p:cNvPicPr>
          <p:nvPr/>
        </p:nvPicPr>
        <p:blipFill>
          <a:blip r:embed="rId10"/>
          <a:stretch>
            <a:fillRect/>
          </a:stretch>
        </p:blipFill>
        <p:spPr>
          <a:xfrm>
            <a:off x="8657054" y="333502"/>
            <a:ext cx="662941" cy="287483"/>
          </a:xfrm>
          <a:prstGeom prst="rect">
            <a:avLst/>
          </a:prstGeom>
        </p:spPr>
      </p:pic>
      <p:pic>
        <p:nvPicPr>
          <p:cNvPr id="23" name="Picture 22">
            <a:extLst>
              <a:ext uri="{FF2B5EF4-FFF2-40B4-BE49-F238E27FC236}">
                <a16:creationId xmlns:a16="http://schemas.microsoft.com/office/drawing/2014/main" id="{FF7B2B44-C971-BDDF-5EB5-D38993825C42}"/>
              </a:ext>
            </a:extLst>
          </p:cNvPr>
          <p:cNvPicPr>
            <a:picLocks noChangeAspect="1"/>
          </p:cNvPicPr>
          <p:nvPr/>
        </p:nvPicPr>
        <p:blipFill>
          <a:blip r:embed="rId11"/>
          <a:stretch>
            <a:fillRect/>
          </a:stretch>
        </p:blipFill>
        <p:spPr>
          <a:xfrm>
            <a:off x="9348583" y="304462"/>
            <a:ext cx="333422" cy="352474"/>
          </a:xfrm>
          <a:prstGeom prst="rect">
            <a:avLst/>
          </a:prstGeom>
        </p:spPr>
      </p:pic>
      <p:pic>
        <p:nvPicPr>
          <p:cNvPr id="25" name="Picture 24">
            <a:extLst>
              <a:ext uri="{FF2B5EF4-FFF2-40B4-BE49-F238E27FC236}">
                <a16:creationId xmlns:a16="http://schemas.microsoft.com/office/drawing/2014/main" id="{15756F3F-B9D8-A275-03D9-A9A4A20C8712}"/>
              </a:ext>
            </a:extLst>
          </p:cNvPr>
          <p:cNvPicPr>
            <a:picLocks noChangeAspect="1"/>
          </p:cNvPicPr>
          <p:nvPr/>
        </p:nvPicPr>
        <p:blipFill>
          <a:blip r:embed="rId12"/>
          <a:stretch>
            <a:fillRect/>
          </a:stretch>
        </p:blipFill>
        <p:spPr>
          <a:xfrm>
            <a:off x="9724664" y="396450"/>
            <a:ext cx="925306" cy="160906"/>
          </a:xfrm>
          <a:prstGeom prst="rect">
            <a:avLst/>
          </a:prstGeom>
        </p:spPr>
      </p:pic>
      <p:pic>
        <p:nvPicPr>
          <p:cNvPr id="27" name="Picture 26">
            <a:extLst>
              <a:ext uri="{FF2B5EF4-FFF2-40B4-BE49-F238E27FC236}">
                <a16:creationId xmlns:a16="http://schemas.microsoft.com/office/drawing/2014/main" id="{02A70A27-1E26-095F-ECEC-8935F66DD303}"/>
              </a:ext>
            </a:extLst>
          </p:cNvPr>
          <p:cNvPicPr>
            <a:picLocks noChangeAspect="1"/>
          </p:cNvPicPr>
          <p:nvPr/>
        </p:nvPicPr>
        <p:blipFill>
          <a:blip r:embed="rId13"/>
          <a:stretch>
            <a:fillRect/>
          </a:stretch>
        </p:blipFill>
        <p:spPr>
          <a:xfrm>
            <a:off x="10685474" y="379041"/>
            <a:ext cx="268569" cy="256588"/>
          </a:xfrm>
          <a:prstGeom prst="rect">
            <a:avLst/>
          </a:prstGeom>
        </p:spPr>
      </p:pic>
      <p:pic>
        <p:nvPicPr>
          <p:cNvPr id="29" name="Picture 28">
            <a:extLst>
              <a:ext uri="{FF2B5EF4-FFF2-40B4-BE49-F238E27FC236}">
                <a16:creationId xmlns:a16="http://schemas.microsoft.com/office/drawing/2014/main" id="{473FF967-A6B4-9AB8-6A72-CC4E72EF6D7B}"/>
              </a:ext>
            </a:extLst>
          </p:cNvPr>
          <p:cNvPicPr>
            <a:picLocks noChangeAspect="1"/>
          </p:cNvPicPr>
          <p:nvPr/>
        </p:nvPicPr>
        <p:blipFill>
          <a:blip r:embed="rId14"/>
          <a:stretch>
            <a:fillRect/>
          </a:stretch>
        </p:blipFill>
        <p:spPr>
          <a:xfrm>
            <a:off x="10989547" y="358987"/>
            <a:ext cx="268569" cy="262828"/>
          </a:xfrm>
          <a:prstGeom prst="rect">
            <a:avLst/>
          </a:prstGeom>
        </p:spPr>
      </p:pic>
      <p:pic>
        <p:nvPicPr>
          <p:cNvPr id="32" name="Picture 31">
            <a:extLst>
              <a:ext uri="{FF2B5EF4-FFF2-40B4-BE49-F238E27FC236}">
                <a16:creationId xmlns:a16="http://schemas.microsoft.com/office/drawing/2014/main" id="{5301AA96-3AAA-C5A7-4B78-44BC325BA9BF}"/>
              </a:ext>
            </a:extLst>
          </p:cNvPr>
          <p:cNvPicPr>
            <a:picLocks noChangeAspect="1"/>
          </p:cNvPicPr>
          <p:nvPr/>
        </p:nvPicPr>
        <p:blipFill>
          <a:blip r:embed="rId15"/>
          <a:stretch>
            <a:fillRect/>
          </a:stretch>
        </p:blipFill>
        <p:spPr>
          <a:xfrm>
            <a:off x="11331881" y="369987"/>
            <a:ext cx="685433" cy="338554"/>
          </a:xfrm>
          <a:prstGeom prst="rect">
            <a:avLst/>
          </a:prstGeom>
        </p:spPr>
      </p:pic>
    </p:spTree>
    <p:extLst>
      <p:ext uri="{BB962C8B-B14F-4D97-AF65-F5344CB8AC3E}">
        <p14:creationId xmlns:p14="http://schemas.microsoft.com/office/powerpoint/2010/main" val="191626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0FBA09-1AD6-BACD-651B-E8117DA14160}"/>
              </a:ext>
            </a:extLst>
          </p:cNvPr>
          <p:cNvSpPr txBox="1"/>
          <p:nvPr/>
        </p:nvSpPr>
        <p:spPr>
          <a:xfrm>
            <a:off x="-35349" y="6474880"/>
            <a:ext cx="603262" cy="369332"/>
          </a:xfrm>
          <a:prstGeom prst="rect">
            <a:avLst/>
          </a:prstGeom>
          <a:noFill/>
        </p:spPr>
        <p:txBody>
          <a:bodyPr wrap="square">
            <a:spAutoFit/>
          </a:bodyPr>
          <a:lstStyle/>
          <a:p>
            <a:r>
              <a:rPr lang="en-GB" dirty="0">
                <a:latin typeface="Luiss Sans" panose="020B0604020202020204" charset="0"/>
                <a:hlinkClick r:id="rId3"/>
              </a:rPr>
              <a:t>[20]</a:t>
            </a:r>
            <a:r>
              <a:rPr lang="en-GB" dirty="0">
                <a:latin typeface="Luiss Sans" panose="020B0604020202020204" charset="0"/>
              </a:rPr>
              <a:t> </a:t>
            </a:r>
          </a:p>
        </p:txBody>
      </p:sp>
      <p:sp>
        <p:nvSpPr>
          <p:cNvPr id="7" name="TextBox 6">
            <a:extLst>
              <a:ext uri="{FF2B5EF4-FFF2-40B4-BE49-F238E27FC236}">
                <a16:creationId xmlns:a16="http://schemas.microsoft.com/office/drawing/2014/main" id="{709F29D8-26B6-960E-91C2-56BAE2A702AD}"/>
              </a:ext>
            </a:extLst>
          </p:cNvPr>
          <p:cNvSpPr txBox="1"/>
          <p:nvPr/>
        </p:nvSpPr>
        <p:spPr>
          <a:xfrm>
            <a:off x="919642" y="6462279"/>
            <a:ext cx="567585" cy="369332"/>
          </a:xfrm>
          <a:prstGeom prst="rect">
            <a:avLst/>
          </a:prstGeom>
          <a:noFill/>
        </p:spPr>
        <p:txBody>
          <a:bodyPr wrap="square">
            <a:spAutoFit/>
          </a:bodyPr>
          <a:lstStyle/>
          <a:p>
            <a:r>
              <a:rPr lang="en-GB" dirty="0">
                <a:latin typeface="Luiss Sans" panose="020B0604020202020204" charset="0"/>
                <a:hlinkClick r:id="rId4"/>
              </a:rPr>
              <a:t>[22] </a:t>
            </a:r>
            <a:r>
              <a:rPr lang="en-GB" dirty="0">
                <a:latin typeface="Luiss Sans" panose="020B0604020202020204" charset="0"/>
              </a:rPr>
              <a:t> </a:t>
            </a:r>
          </a:p>
        </p:txBody>
      </p:sp>
      <p:sp>
        <p:nvSpPr>
          <p:cNvPr id="9" name="TextBox 8">
            <a:extLst>
              <a:ext uri="{FF2B5EF4-FFF2-40B4-BE49-F238E27FC236}">
                <a16:creationId xmlns:a16="http://schemas.microsoft.com/office/drawing/2014/main" id="{09F3CE84-69BE-09DD-E7B9-63C9E183744B}"/>
              </a:ext>
            </a:extLst>
          </p:cNvPr>
          <p:cNvSpPr txBox="1"/>
          <p:nvPr/>
        </p:nvSpPr>
        <p:spPr>
          <a:xfrm>
            <a:off x="454708" y="6474880"/>
            <a:ext cx="567584" cy="646331"/>
          </a:xfrm>
          <a:prstGeom prst="rect">
            <a:avLst/>
          </a:prstGeom>
          <a:noFill/>
        </p:spPr>
        <p:txBody>
          <a:bodyPr wrap="square">
            <a:spAutoFit/>
          </a:bodyPr>
          <a:lstStyle/>
          <a:p>
            <a:r>
              <a:rPr lang="en-GB" dirty="0">
                <a:latin typeface="Luiss Sans" panose="020B0604020202020204" charset="0"/>
                <a:hlinkClick r:id="rId5"/>
              </a:rPr>
              <a:t>[21]</a:t>
            </a:r>
            <a:endParaRPr lang="en-GB" dirty="0">
              <a:latin typeface="Luiss Sans" panose="020B0604020202020204" charset="0"/>
            </a:endParaRPr>
          </a:p>
          <a:p>
            <a:endParaRPr lang="en-GB" dirty="0">
              <a:latin typeface="Luiss Sans" panose="020B0604020202020204" charset="0"/>
            </a:endParaRPr>
          </a:p>
        </p:txBody>
      </p:sp>
      <p:sp>
        <p:nvSpPr>
          <p:cNvPr id="11" name="TextBox 10">
            <a:extLst>
              <a:ext uri="{FF2B5EF4-FFF2-40B4-BE49-F238E27FC236}">
                <a16:creationId xmlns:a16="http://schemas.microsoft.com/office/drawing/2014/main" id="{A90C787B-EDFF-7267-4161-7578C436FEBF}"/>
              </a:ext>
            </a:extLst>
          </p:cNvPr>
          <p:cNvSpPr txBox="1"/>
          <p:nvPr/>
        </p:nvSpPr>
        <p:spPr>
          <a:xfrm>
            <a:off x="1381348" y="6462279"/>
            <a:ext cx="658706" cy="646331"/>
          </a:xfrm>
          <a:prstGeom prst="rect">
            <a:avLst/>
          </a:prstGeom>
          <a:noFill/>
        </p:spPr>
        <p:txBody>
          <a:bodyPr wrap="square">
            <a:spAutoFit/>
          </a:bodyPr>
          <a:lstStyle/>
          <a:p>
            <a:r>
              <a:rPr lang="en-GB" dirty="0">
                <a:latin typeface="Luiss Sans" panose="020B0604020202020204" charset="0"/>
                <a:hlinkClick r:id="rId6"/>
              </a:rPr>
              <a:t>[23]</a:t>
            </a:r>
            <a:endParaRPr lang="en-GB" dirty="0">
              <a:latin typeface="Luiss Sans" panose="020B0604020202020204" charset="0"/>
            </a:endParaRPr>
          </a:p>
          <a:p>
            <a:endParaRPr lang="en-GB" dirty="0">
              <a:latin typeface="Luiss Sans" panose="020B0604020202020204" charset="0"/>
            </a:endParaRPr>
          </a:p>
        </p:txBody>
      </p:sp>
      <p:sp>
        <p:nvSpPr>
          <p:cNvPr id="16" name="TextBox 15">
            <a:extLst>
              <a:ext uri="{FF2B5EF4-FFF2-40B4-BE49-F238E27FC236}">
                <a16:creationId xmlns:a16="http://schemas.microsoft.com/office/drawing/2014/main" id="{9B56EE58-0C9E-52C6-8B40-24921815535F}"/>
              </a:ext>
            </a:extLst>
          </p:cNvPr>
          <p:cNvSpPr txBox="1"/>
          <p:nvPr/>
        </p:nvSpPr>
        <p:spPr>
          <a:xfrm>
            <a:off x="-45884" y="-86127"/>
            <a:ext cx="11747383" cy="769441"/>
          </a:xfrm>
          <a:prstGeom prst="rect">
            <a:avLst/>
          </a:prstGeom>
          <a:noFill/>
        </p:spPr>
        <p:txBody>
          <a:bodyPr wrap="square">
            <a:spAutoFit/>
          </a:bodyPr>
          <a:lstStyle/>
          <a:p>
            <a:r>
              <a:rPr lang="en-GB" sz="2800" b="1" i="1" u="sng" dirty="0">
                <a:solidFill>
                  <a:srgbClr val="003A70"/>
                </a:solidFill>
                <a:latin typeface="Luiss Sans" panose="020B0604020202020204" charset="0"/>
              </a:rPr>
              <a:t>Global Solid-State Battery Market Growth</a:t>
            </a:r>
          </a:p>
          <a:p>
            <a:endParaRPr lang="en-GB" sz="1600" dirty="0">
              <a:solidFill>
                <a:srgbClr val="003A70"/>
              </a:solidFill>
              <a:latin typeface="Luiss Sans" panose="020B0604020202020204" charset="0"/>
            </a:endParaRPr>
          </a:p>
        </p:txBody>
      </p:sp>
      <p:sp>
        <p:nvSpPr>
          <p:cNvPr id="39" name="Rectangle 38">
            <a:extLst>
              <a:ext uri="{FF2B5EF4-FFF2-40B4-BE49-F238E27FC236}">
                <a16:creationId xmlns:a16="http://schemas.microsoft.com/office/drawing/2014/main" id="{39A50D32-4FEA-9BFE-C5F6-25B2C4C6CBF3}"/>
              </a:ext>
            </a:extLst>
          </p:cNvPr>
          <p:cNvSpPr/>
          <p:nvPr/>
        </p:nvSpPr>
        <p:spPr>
          <a:xfrm>
            <a:off x="9382275" y="508795"/>
            <a:ext cx="2452515" cy="11848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0624BE52-3359-66E2-14F7-BBD14AA3BB76}"/>
              </a:ext>
            </a:extLst>
          </p:cNvPr>
          <p:cNvSpPr/>
          <p:nvPr/>
        </p:nvSpPr>
        <p:spPr>
          <a:xfrm>
            <a:off x="5723787" y="3526971"/>
            <a:ext cx="423416" cy="7003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A1FF8BA-68AD-0A54-7D73-05B609743095}"/>
              </a:ext>
            </a:extLst>
          </p:cNvPr>
          <p:cNvSpPr/>
          <p:nvPr/>
        </p:nvSpPr>
        <p:spPr>
          <a:xfrm>
            <a:off x="5874657" y="4085772"/>
            <a:ext cx="247146"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2C6F799F-68E3-A3CB-2D0E-5895208DB8C7}"/>
              </a:ext>
            </a:extLst>
          </p:cNvPr>
          <p:cNvSpPr/>
          <p:nvPr/>
        </p:nvSpPr>
        <p:spPr>
          <a:xfrm>
            <a:off x="4234543" y="2906110"/>
            <a:ext cx="1641644" cy="1045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E2E65491-9A8B-2D72-C029-078388822CD6}"/>
              </a:ext>
            </a:extLst>
          </p:cNvPr>
          <p:cNvSpPr/>
          <p:nvPr/>
        </p:nvSpPr>
        <p:spPr>
          <a:xfrm>
            <a:off x="3271272" y="1200662"/>
            <a:ext cx="2452515" cy="1835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50">
            <a:extLst>
              <a:ext uri="{FF2B5EF4-FFF2-40B4-BE49-F238E27FC236}">
                <a16:creationId xmlns:a16="http://schemas.microsoft.com/office/drawing/2014/main" id="{C92B4E8E-EB35-9F59-673B-F80CE784C309}"/>
              </a:ext>
            </a:extLst>
          </p:cNvPr>
          <p:cNvPicPr>
            <a:picLocks noChangeAspect="1"/>
          </p:cNvPicPr>
          <p:nvPr/>
        </p:nvPicPr>
        <p:blipFill>
          <a:blip r:embed="rId7"/>
          <a:stretch>
            <a:fillRect/>
          </a:stretch>
        </p:blipFill>
        <p:spPr>
          <a:xfrm>
            <a:off x="272143" y="520561"/>
            <a:ext cx="11562647" cy="5925773"/>
          </a:xfrm>
          <a:prstGeom prst="rect">
            <a:avLst/>
          </a:prstGeom>
        </p:spPr>
      </p:pic>
      <p:sp>
        <p:nvSpPr>
          <p:cNvPr id="2" name="Rectangle 1">
            <a:extLst>
              <a:ext uri="{FF2B5EF4-FFF2-40B4-BE49-F238E27FC236}">
                <a16:creationId xmlns:a16="http://schemas.microsoft.com/office/drawing/2014/main" id="{ABA51482-67EA-3B77-6731-B9B594987831}"/>
              </a:ext>
            </a:extLst>
          </p:cNvPr>
          <p:cNvSpPr/>
          <p:nvPr/>
        </p:nvSpPr>
        <p:spPr>
          <a:xfrm>
            <a:off x="2197370" y="716415"/>
            <a:ext cx="688258" cy="4326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A1A8316-8E4A-88D2-92AB-1A94FF1E7C1C}"/>
              </a:ext>
            </a:extLst>
          </p:cNvPr>
          <p:cNvSpPr/>
          <p:nvPr/>
        </p:nvSpPr>
        <p:spPr>
          <a:xfrm>
            <a:off x="3399912" y="729298"/>
            <a:ext cx="688258" cy="43261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CB42A44-6DE1-D0B5-2F7E-8EA76901D7A8}"/>
              </a:ext>
            </a:extLst>
          </p:cNvPr>
          <p:cNvSpPr txBox="1"/>
          <p:nvPr/>
        </p:nvSpPr>
        <p:spPr>
          <a:xfrm>
            <a:off x="3286080" y="1160052"/>
            <a:ext cx="915921" cy="261610"/>
          </a:xfrm>
          <a:prstGeom prst="rect">
            <a:avLst/>
          </a:prstGeom>
          <a:noFill/>
        </p:spPr>
        <p:txBody>
          <a:bodyPr wrap="square" rtlCol="0">
            <a:spAutoFit/>
          </a:bodyPr>
          <a:lstStyle/>
          <a:p>
            <a:pPr algn="ctr"/>
            <a:r>
              <a:rPr lang="en-GB" sz="1100" dirty="0"/>
              <a:t>Space Sector</a:t>
            </a:r>
          </a:p>
        </p:txBody>
      </p:sp>
      <p:sp>
        <p:nvSpPr>
          <p:cNvPr id="5" name="TextBox 4">
            <a:extLst>
              <a:ext uri="{FF2B5EF4-FFF2-40B4-BE49-F238E27FC236}">
                <a16:creationId xmlns:a16="http://schemas.microsoft.com/office/drawing/2014/main" id="{607E5319-B5C7-69AB-6EBA-7DD11EBBCA44}"/>
              </a:ext>
            </a:extLst>
          </p:cNvPr>
          <p:cNvSpPr txBox="1"/>
          <p:nvPr/>
        </p:nvSpPr>
        <p:spPr>
          <a:xfrm>
            <a:off x="1961662" y="1149326"/>
            <a:ext cx="1247429" cy="261610"/>
          </a:xfrm>
          <a:prstGeom prst="rect">
            <a:avLst/>
          </a:prstGeom>
          <a:noFill/>
        </p:spPr>
        <p:txBody>
          <a:bodyPr wrap="square" rtlCol="0">
            <a:spAutoFit/>
          </a:bodyPr>
          <a:lstStyle/>
          <a:p>
            <a:pPr algn="ctr"/>
            <a:r>
              <a:rPr lang="en-GB" sz="1100" dirty="0"/>
              <a:t>Non- Space Sector</a:t>
            </a:r>
          </a:p>
        </p:txBody>
      </p:sp>
      <p:pic>
        <p:nvPicPr>
          <p:cNvPr id="8" name="Picture 7">
            <a:extLst>
              <a:ext uri="{FF2B5EF4-FFF2-40B4-BE49-F238E27FC236}">
                <a16:creationId xmlns:a16="http://schemas.microsoft.com/office/drawing/2014/main" id="{330F0F21-F1C2-2FD6-59C9-986F6B38FE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2010" y="991363"/>
            <a:ext cx="1843929" cy="601229"/>
          </a:xfrm>
          <a:prstGeom prst="rect">
            <a:avLst/>
          </a:prstGeom>
        </p:spPr>
      </p:pic>
      <p:pic>
        <p:nvPicPr>
          <p:cNvPr id="12" name="Picture 11">
            <a:extLst>
              <a:ext uri="{FF2B5EF4-FFF2-40B4-BE49-F238E27FC236}">
                <a16:creationId xmlns:a16="http://schemas.microsoft.com/office/drawing/2014/main" id="{70B51DD1-05C3-82B0-0DC5-1E11D9782696}"/>
              </a:ext>
            </a:extLst>
          </p:cNvPr>
          <p:cNvPicPr>
            <a:picLocks noChangeAspect="1"/>
          </p:cNvPicPr>
          <p:nvPr/>
        </p:nvPicPr>
        <p:blipFill>
          <a:blip r:embed="rId9"/>
          <a:stretch>
            <a:fillRect/>
          </a:stretch>
        </p:blipFill>
        <p:spPr>
          <a:xfrm>
            <a:off x="3110563" y="2729712"/>
            <a:ext cx="595397" cy="224897"/>
          </a:xfrm>
          <a:prstGeom prst="rect">
            <a:avLst/>
          </a:prstGeom>
        </p:spPr>
      </p:pic>
      <p:pic>
        <p:nvPicPr>
          <p:cNvPr id="14" name="Picture 13">
            <a:extLst>
              <a:ext uri="{FF2B5EF4-FFF2-40B4-BE49-F238E27FC236}">
                <a16:creationId xmlns:a16="http://schemas.microsoft.com/office/drawing/2014/main" id="{F1142F92-D583-F004-276A-AD15446F1F4E}"/>
              </a:ext>
            </a:extLst>
          </p:cNvPr>
          <p:cNvPicPr>
            <a:picLocks noChangeAspect="1"/>
          </p:cNvPicPr>
          <p:nvPr/>
        </p:nvPicPr>
        <p:blipFill>
          <a:blip r:embed="rId10"/>
          <a:stretch>
            <a:fillRect/>
          </a:stretch>
        </p:blipFill>
        <p:spPr>
          <a:xfrm>
            <a:off x="2571557" y="2808750"/>
            <a:ext cx="415715" cy="281735"/>
          </a:xfrm>
          <a:prstGeom prst="rect">
            <a:avLst/>
          </a:prstGeom>
        </p:spPr>
      </p:pic>
      <p:pic>
        <p:nvPicPr>
          <p:cNvPr id="17" name="Picture 16">
            <a:extLst>
              <a:ext uri="{FF2B5EF4-FFF2-40B4-BE49-F238E27FC236}">
                <a16:creationId xmlns:a16="http://schemas.microsoft.com/office/drawing/2014/main" id="{171574D2-E643-E072-69F1-EDB9B19B0BE2}"/>
              </a:ext>
            </a:extLst>
          </p:cNvPr>
          <p:cNvPicPr>
            <a:picLocks noChangeAspect="1"/>
          </p:cNvPicPr>
          <p:nvPr/>
        </p:nvPicPr>
        <p:blipFill>
          <a:blip r:embed="rId11"/>
          <a:stretch>
            <a:fillRect/>
          </a:stretch>
        </p:blipFill>
        <p:spPr>
          <a:xfrm>
            <a:off x="3647894" y="2274530"/>
            <a:ext cx="666207" cy="201307"/>
          </a:xfrm>
          <a:prstGeom prst="rect">
            <a:avLst/>
          </a:prstGeom>
        </p:spPr>
      </p:pic>
      <p:pic>
        <p:nvPicPr>
          <p:cNvPr id="19" name="Picture 18">
            <a:extLst>
              <a:ext uri="{FF2B5EF4-FFF2-40B4-BE49-F238E27FC236}">
                <a16:creationId xmlns:a16="http://schemas.microsoft.com/office/drawing/2014/main" id="{ABA03C50-5DB5-A23C-0151-2DD709CEDB77}"/>
              </a:ext>
            </a:extLst>
          </p:cNvPr>
          <p:cNvPicPr>
            <a:picLocks noChangeAspect="1"/>
          </p:cNvPicPr>
          <p:nvPr/>
        </p:nvPicPr>
        <p:blipFill>
          <a:blip r:embed="rId12"/>
          <a:stretch>
            <a:fillRect/>
          </a:stretch>
        </p:blipFill>
        <p:spPr>
          <a:xfrm>
            <a:off x="3917789" y="2665048"/>
            <a:ext cx="582618" cy="109988"/>
          </a:xfrm>
          <a:prstGeom prst="rect">
            <a:avLst/>
          </a:prstGeom>
        </p:spPr>
      </p:pic>
      <p:pic>
        <p:nvPicPr>
          <p:cNvPr id="21" name="Picture 20">
            <a:extLst>
              <a:ext uri="{FF2B5EF4-FFF2-40B4-BE49-F238E27FC236}">
                <a16:creationId xmlns:a16="http://schemas.microsoft.com/office/drawing/2014/main" id="{7DFC0A1E-0C6B-0F64-F3DB-813F971B1358}"/>
              </a:ext>
            </a:extLst>
          </p:cNvPr>
          <p:cNvPicPr>
            <a:picLocks noChangeAspect="1"/>
          </p:cNvPicPr>
          <p:nvPr/>
        </p:nvPicPr>
        <p:blipFill>
          <a:blip r:embed="rId13"/>
          <a:stretch>
            <a:fillRect/>
          </a:stretch>
        </p:blipFill>
        <p:spPr>
          <a:xfrm>
            <a:off x="3529706" y="3774162"/>
            <a:ext cx="902581" cy="153929"/>
          </a:xfrm>
          <a:prstGeom prst="rect">
            <a:avLst/>
          </a:prstGeom>
        </p:spPr>
      </p:pic>
      <p:pic>
        <p:nvPicPr>
          <p:cNvPr id="23" name="Picture 22">
            <a:extLst>
              <a:ext uri="{FF2B5EF4-FFF2-40B4-BE49-F238E27FC236}">
                <a16:creationId xmlns:a16="http://schemas.microsoft.com/office/drawing/2014/main" id="{238A6D4D-2C97-A089-F14F-1AB5F043ABD8}"/>
              </a:ext>
            </a:extLst>
          </p:cNvPr>
          <p:cNvPicPr>
            <a:picLocks noChangeAspect="1"/>
          </p:cNvPicPr>
          <p:nvPr/>
        </p:nvPicPr>
        <p:blipFill>
          <a:blip r:embed="rId14"/>
          <a:stretch>
            <a:fillRect/>
          </a:stretch>
        </p:blipFill>
        <p:spPr>
          <a:xfrm>
            <a:off x="4005601" y="3437688"/>
            <a:ext cx="319180" cy="162781"/>
          </a:xfrm>
          <a:prstGeom prst="rect">
            <a:avLst/>
          </a:prstGeom>
        </p:spPr>
      </p:pic>
      <p:pic>
        <p:nvPicPr>
          <p:cNvPr id="25" name="Picture 24">
            <a:extLst>
              <a:ext uri="{FF2B5EF4-FFF2-40B4-BE49-F238E27FC236}">
                <a16:creationId xmlns:a16="http://schemas.microsoft.com/office/drawing/2014/main" id="{62656FD7-438A-6CCF-ABBC-D4C8E85E5103}"/>
              </a:ext>
            </a:extLst>
          </p:cNvPr>
          <p:cNvPicPr>
            <a:picLocks noChangeAspect="1"/>
          </p:cNvPicPr>
          <p:nvPr/>
        </p:nvPicPr>
        <p:blipFill>
          <a:blip r:embed="rId15"/>
          <a:stretch>
            <a:fillRect/>
          </a:stretch>
        </p:blipFill>
        <p:spPr>
          <a:xfrm>
            <a:off x="2616319" y="3384128"/>
            <a:ext cx="535027" cy="394469"/>
          </a:xfrm>
          <a:prstGeom prst="rect">
            <a:avLst/>
          </a:prstGeom>
        </p:spPr>
      </p:pic>
      <p:pic>
        <p:nvPicPr>
          <p:cNvPr id="27" name="Picture 26">
            <a:extLst>
              <a:ext uri="{FF2B5EF4-FFF2-40B4-BE49-F238E27FC236}">
                <a16:creationId xmlns:a16="http://schemas.microsoft.com/office/drawing/2014/main" id="{7302B834-1C34-016A-7D1A-0E4EE2CB3125}"/>
              </a:ext>
            </a:extLst>
          </p:cNvPr>
          <p:cNvPicPr>
            <a:picLocks noChangeAspect="1"/>
          </p:cNvPicPr>
          <p:nvPr/>
        </p:nvPicPr>
        <p:blipFill>
          <a:blip r:embed="rId16"/>
          <a:stretch>
            <a:fillRect/>
          </a:stretch>
        </p:blipFill>
        <p:spPr>
          <a:xfrm>
            <a:off x="2619534" y="2394327"/>
            <a:ext cx="748839" cy="120476"/>
          </a:xfrm>
          <a:prstGeom prst="rect">
            <a:avLst/>
          </a:prstGeom>
        </p:spPr>
      </p:pic>
      <p:pic>
        <p:nvPicPr>
          <p:cNvPr id="29" name="Picture 28">
            <a:extLst>
              <a:ext uri="{FF2B5EF4-FFF2-40B4-BE49-F238E27FC236}">
                <a16:creationId xmlns:a16="http://schemas.microsoft.com/office/drawing/2014/main" id="{F81F8DCE-D3ED-1E9D-7126-5108429EF204}"/>
              </a:ext>
            </a:extLst>
          </p:cNvPr>
          <p:cNvPicPr>
            <a:picLocks noChangeAspect="1"/>
          </p:cNvPicPr>
          <p:nvPr/>
        </p:nvPicPr>
        <p:blipFill>
          <a:blip r:embed="rId17"/>
          <a:stretch>
            <a:fillRect/>
          </a:stretch>
        </p:blipFill>
        <p:spPr>
          <a:xfrm>
            <a:off x="3253436" y="3243662"/>
            <a:ext cx="343010" cy="354941"/>
          </a:xfrm>
          <a:prstGeom prst="rect">
            <a:avLst/>
          </a:prstGeom>
        </p:spPr>
      </p:pic>
      <p:pic>
        <p:nvPicPr>
          <p:cNvPr id="31" name="Picture 30">
            <a:extLst>
              <a:ext uri="{FF2B5EF4-FFF2-40B4-BE49-F238E27FC236}">
                <a16:creationId xmlns:a16="http://schemas.microsoft.com/office/drawing/2014/main" id="{4F308E82-4D5E-A146-01D2-C6484D95EDD7}"/>
              </a:ext>
            </a:extLst>
          </p:cNvPr>
          <p:cNvPicPr>
            <a:picLocks noChangeAspect="1"/>
          </p:cNvPicPr>
          <p:nvPr/>
        </p:nvPicPr>
        <p:blipFill>
          <a:blip r:embed="rId18"/>
          <a:stretch>
            <a:fillRect/>
          </a:stretch>
        </p:blipFill>
        <p:spPr>
          <a:xfrm>
            <a:off x="4093507" y="2929651"/>
            <a:ext cx="378842" cy="375398"/>
          </a:xfrm>
          <a:prstGeom prst="rect">
            <a:avLst/>
          </a:prstGeom>
        </p:spPr>
      </p:pic>
      <p:sp>
        <p:nvSpPr>
          <p:cNvPr id="32" name="Rectangle 31">
            <a:extLst>
              <a:ext uri="{FF2B5EF4-FFF2-40B4-BE49-F238E27FC236}">
                <a16:creationId xmlns:a16="http://schemas.microsoft.com/office/drawing/2014/main" id="{BDB058F6-69A2-05AF-3D46-C5D1FDD2484F}"/>
              </a:ext>
            </a:extLst>
          </p:cNvPr>
          <p:cNvSpPr/>
          <p:nvPr/>
        </p:nvSpPr>
        <p:spPr>
          <a:xfrm>
            <a:off x="2445282" y="2232515"/>
            <a:ext cx="2266954" cy="17403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0BD4938-E193-ECCE-ED53-943AB3BB7C81}"/>
              </a:ext>
            </a:extLst>
          </p:cNvPr>
          <p:cNvSpPr txBox="1"/>
          <p:nvPr/>
        </p:nvSpPr>
        <p:spPr>
          <a:xfrm>
            <a:off x="2444214" y="2016611"/>
            <a:ext cx="2211288" cy="261610"/>
          </a:xfrm>
          <a:prstGeom prst="rect">
            <a:avLst/>
          </a:prstGeom>
          <a:noFill/>
        </p:spPr>
        <p:txBody>
          <a:bodyPr wrap="square" rtlCol="0">
            <a:spAutoFit/>
          </a:bodyPr>
          <a:lstStyle/>
          <a:p>
            <a:r>
              <a:rPr lang="en-GB" sz="1100" b="1" dirty="0">
                <a:solidFill>
                  <a:srgbClr val="FF0000"/>
                </a:solidFill>
              </a:rPr>
              <a:t>Key Players / Main Competitors</a:t>
            </a:r>
          </a:p>
        </p:txBody>
      </p:sp>
      <p:sp>
        <p:nvSpPr>
          <p:cNvPr id="38" name="Rectangle 37">
            <a:extLst>
              <a:ext uri="{FF2B5EF4-FFF2-40B4-BE49-F238E27FC236}">
                <a16:creationId xmlns:a16="http://schemas.microsoft.com/office/drawing/2014/main" id="{6C1128C5-E6D7-AD50-5F3D-7194DCEF825B}"/>
              </a:ext>
            </a:extLst>
          </p:cNvPr>
          <p:cNvSpPr/>
          <p:nvPr/>
        </p:nvSpPr>
        <p:spPr>
          <a:xfrm>
            <a:off x="4997181" y="6128702"/>
            <a:ext cx="1843929" cy="208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Brace 33">
            <a:extLst>
              <a:ext uri="{FF2B5EF4-FFF2-40B4-BE49-F238E27FC236}">
                <a16:creationId xmlns:a16="http://schemas.microsoft.com/office/drawing/2014/main" id="{7C6A1019-C550-188F-8708-A80E46525BF8}"/>
              </a:ext>
            </a:extLst>
          </p:cNvPr>
          <p:cNvSpPr/>
          <p:nvPr/>
        </p:nvSpPr>
        <p:spPr>
          <a:xfrm rot="5400000">
            <a:off x="3715514" y="4642653"/>
            <a:ext cx="261609" cy="3345753"/>
          </a:xfrm>
          <a:prstGeom prst="rightBrace">
            <a:avLst>
              <a:gd name="adj1" fmla="val 0"/>
              <a:gd name="adj2" fmla="val 50000"/>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Right Brace 34">
            <a:extLst>
              <a:ext uri="{FF2B5EF4-FFF2-40B4-BE49-F238E27FC236}">
                <a16:creationId xmlns:a16="http://schemas.microsoft.com/office/drawing/2014/main" id="{7B26BA34-A30E-FA9B-61DD-1402C35BFE88}"/>
              </a:ext>
            </a:extLst>
          </p:cNvPr>
          <p:cNvSpPr/>
          <p:nvPr/>
        </p:nvSpPr>
        <p:spPr>
          <a:xfrm rot="5400000">
            <a:off x="8172523" y="3586817"/>
            <a:ext cx="261608" cy="5457427"/>
          </a:xfrm>
          <a:prstGeom prst="rightBrace">
            <a:avLst>
              <a:gd name="adj1" fmla="val 0"/>
              <a:gd name="adj2" fmla="val 50000"/>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a:extLst>
              <a:ext uri="{FF2B5EF4-FFF2-40B4-BE49-F238E27FC236}">
                <a16:creationId xmlns:a16="http://schemas.microsoft.com/office/drawing/2014/main" id="{BB0A0BB4-D1D6-9B9D-A49F-B3AB7F5A49DB}"/>
              </a:ext>
            </a:extLst>
          </p:cNvPr>
          <p:cNvSpPr txBox="1"/>
          <p:nvPr/>
        </p:nvSpPr>
        <p:spPr>
          <a:xfrm>
            <a:off x="3444082" y="6366587"/>
            <a:ext cx="898482" cy="369332"/>
          </a:xfrm>
          <a:prstGeom prst="rect">
            <a:avLst/>
          </a:prstGeom>
          <a:noFill/>
        </p:spPr>
        <p:txBody>
          <a:bodyPr wrap="square" rtlCol="0">
            <a:spAutoFit/>
          </a:bodyPr>
          <a:lstStyle/>
          <a:p>
            <a:r>
              <a:rPr lang="en-GB" dirty="0"/>
              <a:t>Actual</a:t>
            </a:r>
          </a:p>
        </p:txBody>
      </p:sp>
      <p:sp>
        <p:nvSpPr>
          <p:cNvPr id="37" name="TextBox 36">
            <a:extLst>
              <a:ext uri="{FF2B5EF4-FFF2-40B4-BE49-F238E27FC236}">
                <a16:creationId xmlns:a16="http://schemas.microsoft.com/office/drawing/2014/main" id="{AB31788E-CEFB-9978-62D7-7BF55F6420CB}"/>
              </a:ext>
            </a:extLst>
          </p:cNvPr>
          <p:cNvSpPr txBox="1"/>
          <p:nvPr/>
        </p:nvSpPr>
        <p:spPr>
          <a:xfrm>
            <a:off x="7953735" y="6366587"/>
            <a:ext cx="1180233" cy="369332"/>
          </a:xfrm>
          <a:prstGeom prst="rect">
            <a:avLst/>
          </a:prstGeom>
          <a:noFill/>
        </p:spPr>
        <p:txBody>
          <a:bodyPr wrap="square" rtlCol="0">
            <a:spAutoFit/>
          </a:bodyPr>
          <a:lstStyle/>
          <a:p>
            <a:r>
              <a:rPr lang="en-GB" dirty="0"/>
              <a:t>Forecast</a:t>
            </a:r>
          </a:p>
        </p:txBody>
      </p:sp>
      <p:sp>
        <p:nvSpPr>
          <p:cNvPr id="13" name="TextBox 12">
            <a:extLst>
              <a:ext uri="{FF2B5EF4-FFF2-40B4-BE49-F238E27FC236}">
                <a16:creationId xmlns:a16="http://schemas.microsoft.com/office/drawing/2014/main" id="{7A5E77BA-0169-728E-65C3-669BA9BBD134}"/>
              </a:ext>
            </a:extLst>
          </p:cNvPr>
          <p:cNvSpPr txBox="1"/>
          <p:nvPr/>
        </p:nvSpPr>
        <p:spPr>
          <a:xfrm>
            <a:off x="11286218" y="1914639"/>
            <a:ext cx="1054347" cy="600164"/>
          </a:xfrm>
          <a:prstGeom prst="rect">
            <a:avLst/>
          </a:prstGeom>
          <a:noFill/>
        </p:spPr>
        <p:txBody>
          <a:bodyPr wrap="square">
            <a:spAutoFit/>
          </a:bodyPr>
          <a:lstStyle/>
          <a:p>
            <a:r>
              <a:rPr lang="en-GB" sz="1100" b="1" dirty="0"/>
              <a:t>26,000 Lamborghini Aventadors</a:t>
            </a:r>
          </a:p>
        </p:txBody>
      </p:sp>
      <p:pic>
        <p:nvPicPr>
          <p:cNvPr id="18" name="Picture 17">
            <a:extLst>
              <a:ext uri="{FF2B5EF4-FFF2-40B4-BE49-F238E27FC236}">
                <a16:creationId xmlns:a16="http://schemas.microsoft.com/office/drawing/2014/main" id="{957B1062-DC72-C620-81B4-1173E34F08D9}"/>
              </a:ext>
            </a:extLst>
          </p:cNvPr>
          <p:cNvPicPr>
            <a:picLocks noChangeAspect="1"/>
          </p:cNvPicPr>
          <p:nvPr/>
        </p:nvPicPr>
        <p:blipFill>
          <a:blip r:embed="rId19"/>
          <a:stretch>
            <a:fillRect/>
          </a:stretch>
        </p:blipFill>
        <p:spPr>
          <a:xfrm>
            <a:off x="11052283" y="2560249"/>
            <a:ext cx="1019055" cy="449300"/>
          </a:xfrm>
          <a:prstGeom prst="rect">
            <a:avLst/>
          </a:prstGeom>
        </p:spPr>
      </p:pic>
      <p:sp>
        <p:nvSpPr>
          <p:cNvPr id="22" name="TextBox 21">
            <a:extLst>
              <a:ext uri="{FF2B5EF4-FFF2-40B4-BE49-F238E27FC236}">
                <a16:creationId xmlns:a16="http://schemas.microsoft.com/office/drawing/2014/main" id="{9D0F3633-8281-441D-684B-EE36FC3C4B0D}"/>
              </a:ext>
            </a:extLst>
          </p:cNvPr>
          <p:cNvSpPr txBox="1"/>
          <p:nvPr/>
        </p:nvSpPr>
        <p:spPr>
          <a:xfrm>
            <a:off x="11174325" y="31924"/>
            <a:ext cx="1054347" cy="430887"/>
          </a:xfrm>
          <a:prstGeom prst="rect">
            <a:avLst/>
          </a:prstGeom>
          <a:noFill/>
        </p:spPr>
        <p:txBody>
          <a:bodyPr wrap="square">
            <a:spAutoFit/>
          </a:bodyPr>
          <a:lstStyle/>
          <a:p>
            <a:r>
              <a:rPr lang="en-GB" sz="1100" b="1" dirty="0"/>
              <a:t>130 Starship rockets</a:t>
            </a:r>
            <a:r>
              <a:rPr lang="en-GB" sz="1100" dirty="0"/>
              <a:t> </a:t>
            </a:r>
          </a:p>
        </p:txBody>
      </p:sp>
      <p:pic>
        <p:nvPicPr>
          <p:cNvPr id="26" name="Picture 25">
            <a:extLst>
              <a:ext uri="{FF2B5EF4-FFF2-40B4-BE49-F238E27FC236}">
                <a16:creationId xmlns:a16="http://schemas.microsoft.com/office/drawing/2014/main" id="{5A5602EC-8596-4184-65AA-51DBCF55C93F}"/>
              </a:ext>
            </a:extLst>
          </p:cNvPr>
          <p:cNvPicPr>
            <a:picLocks noChangeAspect="1"/>
          </p:cNvPicPr>
          <p:nvPr/>
        </p:nvPicPr>
        <p:blipFill>
          <a:blip r:embed="rId20"/>
          <a:stretch>
            <a:fillRect/>
          </a:stretch>
        </p:blipFill>
        <p:spPr>
          <a:xfrm>
            <a:off x="11754977" y="307085"/>
            <a:ext cx="350448" cy="940226"/>
          </a:xfrm>
          <a:prstGeom prst="rect">
            <a:avLst/>
          </a:prstGeom>
        </p:spPr>
      </p:pic>
    </p:spTree>
    <p:extLst>
      <p:ext uri="{BB962C8B-B14F-4D97-AF65-F5344CB8AC3E}">
        <p14:creationId xmlns:p14="http://schemas.microsoft.com/office/powerpoint/2010/main" val="133811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00431C-363E-AC66-FD1D-1082A5E25FB8}"/>
              </a:ext>
            </a:extLst>
          </p:cNvPr>
          <p:cNvSpPr txBox="1"/>
          <p:nvPr/>
        </p:nvSpPr>
        <p:spPr>
          <a:xfrm>
            <a:off x="76201" y="-126202"/>
            <a:ext cx="7847573" cy="689869"/>
          </a:xfrm>
          <a:prstGeom prst="rect">
            <a:avLst/>
          </a:prstGeom>
          <a:noFill/>
        </p:spPr>
        <p:txBody>
          <a:bodyPr wrap="square">
            <a:spAutoFit/>
          </a:bodyPr>
          <a:lstStyle/>
          <a:p>
            <a:r>
              <a:rPr lang="en-GB" sz="2471" b="1" i="1" u="sng" dirty="0">
                <a:solidFill>
                  <a:srgbClr val="003A70"/>
                </a:solidFill>
                <a:latin typeface="Luiss Sans" panose="020B0604020202020204" charset="0"/>
              </a:rPr>
              <a:t>Project Baseline &amp; Funding Overview </a:t>
            </a:r>
          </a:p>
          <a:p>
            <a:endParaRPr lang="en-GB" sz="1412" dirty="0">
              <a:solidFill>
                <a:srgbClr val="003A70"/>
              </a:solidFill>
              <a:latin typeface="Luiss Sans" panose="020B0604020202020204" charset="0"/>
            </a:endParaRPr>
          </a:p>
        </p:txBody>
      </p:sp>
      <p:grpSp>
        <p:nvGrpSpPr>
          <p:cNvPr id="18" name="Group 17">
            <a:extLst>
              <a:ext uri="{FF2B5EF4-FFF2-40B4-BE49-F238E27FC236}">
                <a16:creationId xmlns:a16="http://schemas.microsoft.com/office/drawing/2014/main" id="{543B9DF9-8E48-DE24-83C3-F14BC143D2CE}"/>
              </a:ext>
            </a:extLst>
          </p:cNvPr>
          <p:cNvGrpSpPr/>
          <p:nvPr/>
        </p:nvGrpSpPr>
        <p:grpSpPr>
          <a:xfrm>
            <a:off x="76201" y="344129"/>
            <a:ext cx="12039597" cy="6513871"/>
            <a:chOff x="1443871" y="329706"/>
            <a:chExt cx="7868748" cy="6897063"/>
          </a:xfrm>
        </p:grpSpPr>
        <p:pic>
          <p:nvPicPr>
            <p:cNvPr id="15" name="Picture 14">
              <a:extLst>
                <a:ext uri="{FF2B5EF4-FFF2-40B4-BE49-F238E27FC236}">
                  <a16:creationId xmlns:a16="http://schemas.microsoft.com/office/drawing/2014/main" id="{EEECF26C-13E5-0E03-EDF8-CDE94F809A06}"/>
                </a:ext>
              </a:extLst>
            </p:cNvPr>
            <p:cNvPicPr>
              <a:picLocks noChangeAspect="1"/>
            </p:cNvPicPr>
            <p:nvPr/>
          </p:nvPicPr>
          <p:blipFill>
            <a:blip r:embed="rId3"/>
            <a:stretch>
              <a:fillRect/>
            </a:stretch>
          </p:blipFill>
          <p:spPr>
            <a:xfrm>
              <a:off x="1448634" y="329706"/>
              <a:ext cx="7859222" cy="4153480"/>
            </a:xfrm>
            <a:prstGeom prst="rect">
              <a:avLst/>
            </a:prstGeom>
          </p:spPr>
        </p:pic>
        <p:pic>
          <p:nvPicPr>
            <p:cNvPr id="17" name="Picture 16">
              <a:extLst>
                <a:ext uri="{FF2B5EF4-FFF2-40B4-BE49-F238E27FC236}">
                  <a16:creationId xmlns:a16="http://schemas.microsoft.com/office/drawing/2014/main" id="{A37F4D2D-EF25-1FC4-AA07-BDEA53B99C0F}"/>
                </a:ext>
              </a:extLst>
            </p:cNvPr>
            <p:cNvPicPr>
              <a:picLocks noChangeAspect="1"/>
            </p:cNvPicPr>
            <p:nvPr/>
          </p:nvPicPr>
          <p:blipFill>
            <a:blip r:embed="rId4"/>
            <a:stretch>
              <a:fillRect/>
            </a:stretch>
          </p:blipFill>
          <p:spPr>
            <a:xfrm>
              <a:off x="1443871" y="4483186"/>
              <a:ext cx="7868748" cy="2743583"/>
            </a:xfrm>
            <a:prstGeom prst="rect">
              <a:avLst/>
            </a:prstGeom>
          </p:spPr>
        </p:pic>
      </p:grpSp>
      <p:sp>
        <p:nvSpPr>
          <p:cNvPr id="23" name="TextBox 22">
            <a:extLst>
              <a:ext uri="{FF2B5EF4-FFF2-40B4-BE49-F238E27FC236}">
                <a16:creationId xmlns:a16="http://schemas.microsoft.com/office/drawing/2014/main" id="{834084F9-D1D6-5582-08F2-E472DD3F6358}"/>
              </a:ext>
            </a:extLst>
          </p:cNvPr>
          <p:cNvSpPr txBox="1"/>
          <p:nvPr/>
        </p:nvSpPr>
        <p:spPr>
          <a:xfrm>
            <a:off x="170954" y="4754390"/>
            <a:ext cx="1455173" cy="1169551"/>
          </a:xfrm>
          <a:prstGeom prst="rect">
            <a:avLst/>
          </a:prstGeom>
          <a:noFill/>
        </p:spPr>
        <p:txBody>
          <a:bodyPr wrap="square" rtlCol="0">
            <a:spAutoFit/>
          </a:bodyPr>
          <a:lstStyle/>
          <a:p>
            <a:pPr algn="ctr"/>
            <a:r>
              <a:rPr lang="en-GB" sz="1400" b="1" i="1" dirty="0">
                <a:solidFill>
                  <a:srgbClr val="00B050"/>
                </a:solidFill>
              </a:rPr>
              <a:t>Funding Stage 6</a:t>
            </a:r>
          </a:p>
          <a:p>
            <a:pPr algn="ctr"/>
            <a:r>
              <a:rPr lang="en-GB" sz="1400" b="1" i="1" dirty="0">
                <a:solidFill>
                  <a:srgbClr val="00B050"/>
                </a:solidFill>
              </a:rPr>
              <a:t>$M 54.35</a:t>
            </a:r>
          </a:p>
          <a:p>
            <a:pPr algn="ctr"/>
            <a:r>
              <a:rPr lang="en-GB" sz="1400" b="1" i="1" dirty="0">
                <a:solidFill>
                  <a:srgbClr val="00B050"/>
                </a:solidFill>
              </a:rPr>
              <a:t>First year of Production (2028)</a:t>
            </a:r>
          </a:p>
        </p:txBody>
      </p:sp>
      <p:sp>
        <p:nvSpPr>
          <p:cNvPr id="24" name="Oval 23">
            <a:extLst>
              <a:ext uri="{FF2B5EF4-FFF2-40B4-BE49-F238E27FC236}">
                <a16:creationId xmlns:a16="http://schemas.microsoft.com/office/drawing/2014/main" id="{C6FC56A2-F3F4-4342-55ED-0DDE37E7B111}"/>
              </a:ext>
            </a:extLst>
          </p:cNvPr>
          <p:cNvSpPr/>
          <p:nvPr/>
        </p:nvSpPr>
        <p:spPr>
          <a:xfrm>
            <a:off x="589935" y="3991897"/>
            <a:ext cx="1976284" cy="27495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03C744C7-1C9A-2DC4-D3B4-3285B9DE2AE9}"/>
              </a:ext>
            </a:extLst>
          </p:cNvPr>
          <p:cNvCxnSpPr>
            <a:cxnSpLocks/>
          </p:cNvCxnSpPr>
          <p:nvPr/>
        </p:nvCxnSpPr>
        <p:spPr>
          <a:xfrm flipV="1">
            <a:off x="1002890" y="4266847"/>
            <a:ext cx="147484" cy="32275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A41F39D7-5ED1-7640-7999-00836A028B9D}"/>
              </a:ext>
            </a:extLst>
          </p:cNvPr>
          <p:cNvPicPr>
            <a:picLocks noChangeAspect="1"/>
          </p:cNvPicPr>
          <p:nvPr/>
        </p:nvPicPr>
        <p:blipFill>
          <a:blip r:embed="rId5"/>
          <a:stretch>
            <a:fillRect/>
          </a:stretch>
        </p:blipFill>
        <p:spPr>
          <a:xfrm>
            <a:off x="10594542" y="5347044"/>
            <a:ext cx="323895" cy="562053"/>
          </a:xfrm>
          <a:prstGeom prst="rect">
            <a:avLst/>
          </a:prstGeom>
        </p:spPr>
      </p:pic>
      <p:pic>
        <p:nvPicPr>
          <p:cNvPr id="37" name="Picture 36">
            <a:extLst>
              <a:ext uri="{FF2B5EF4-FFF2-40B4-BE49-F238E27FC236}">
                <a16:creationId xmlns:a16="http://schemas.microsoft.com/office/drawing/2014/main" id="{4D0AC033-F94B-BD43-CB21-AAF5A3CB298F}"/>
              </a:ext>
            </a:extLst>
          </p:cNvPr>
          <p:cNvPicPr>
            <a:picLocks noChangeAspect="1"/>
          </p:cNvPicPr>
          <p:nvPr/>
        </p:nvPicPr>
        <p:blipFill>
          <a:blip r:embed="rId5"/>
          <a:stretch>
            <a:fillRect/>
          </a:stretch>
        </p:blipFill>
        <p:spPr>
          <a:xfrm>
            <a:off x="10594542" y="5406647"/>
            <a:ext cx="323895" cy="562053"/>
          </a:xfrm>
          <a:prstGeom prst="rect">
            <a:avLst/>
          </a:prstGeom>
        </p:spPr>
      </p:pic>
      <p:sp>
        <p:nvSpPr>
          <p:cNvPr id="4" name="TextBox 3">
            <a:extLst>
              <a:ext uri="{FF2B5EF4-FFF2-40B4-BE49-F238E27FC236}">
                <a16:creationId xmlns:a16="http://schemas.microsoft.com/office/drawing/2014/main" id="{FB57774B-9B9F-0AB0-3F21-2A9FED22291B}"/>
              </a:ext>
            </a:extLst>
          </p:cNvPr>
          <p:cNvSpPr txBox="1"/>
          <p:nvPr/>
        </p:nvSpPr>
        <p:spPr>
          <a:xfrm>
            <a:off x="631309" y="4546699"/>
            <a:ext cx="519065" cy="523220"/>
          </a:xfrm>
          <a:prstGeom prst="rect">
            <a:avLst/>
          </a:prstGeom>
          <a:noFill/>
        </p:spPr>
        <p:txBody>
          <a:bodyPr wrap="square" rtlCol="0">
            <a:spAutoFit/>
          </a:bodyPr>
          <a:lstStyle/>
          <a:p>
            <a:pPr algn="ctr"/>
            <a:r>
              <a:rPr lang="en-GB" sz="1400" b="1" i="1" dirty="0">
                <a:solidFill>
                  <a:srgbClr val="00B050"/>
                </a:solidFill>
              </a:rPr>
              <a:t>(F6)</a:t>
            </a:r>
          </a:p>
          <a:p>
            <a:pPr algn="ctr"/>
            <a:endParaRPr lang="en-GB" sz="1400" b="1" i="1" dirty="0">
              <a:solidFill>
                <a:srgbClr val="00B050"/>
              </a:solidFill>
            </a:endParaRPr>
          </a:p>
        </p:txBody>
      </p:sp>
      <p:sp>
        <p:nvSpPr>
          <p:cNvPr id="5" name="TextBox 4">
            <a:extLst>
              <a:ext uri="{FF2B5EF4-FFF2-40B4-BE49-F238E27FC236}">
                <a16:creationId xmlns:a16="http://schemas.microsoft.com/office/drawing/2014/main" id="{B048DE7A-A77C-6DD9-057F-5FE3B83A5963}"/>
              </a:ext>
            </a:extLst>
          </p:cNvPr>
          <p:cNvSpPr txBox="1"/>
          <p:nvPr/>
        </p:nvSpPr>
        <p:spPr>
          <a:xfrm>
            <a:off x="11281077" y="4002487"/>
            <a:ext cx="519065" cy="523220"/>
          </a:xfrm>
          <a:prstGeom prst="rect">
            <a:avLst/>
          </a:prstGeom>
          <a:noFill/>
        </p:spPr>
        <p:txBody>
          <a:bodyPr wrap="square" rtlCol="0">
            <a:spAutoFit/>
          </a:bodyPr>
          <a:lstStyle/>
          <a:p>
            <a:pPr algn="ctr"/>
            <a:r>
              <a:rPr lang="en-GB" sz="1400" b="1" i="1" dirty="0">
                <a:solidFill>
                  <a:srgbClr val="00B050"/>
                </a:solidFill>
              </a:rPr>
              <a:t>(F6)</a:t>
            </a:r>
          </a:p>
          <a:p>
            <a:pPr algn="ctr"/>
            <a:endParaRPr lang="en-GB" sz="1400" b="1" i="1" dirty="0">
              <a:solidFill>
                <a:srgbClr val="00B050"/>
              </a:solidFill>
            </a:endParaRPr>
          </a:p>
        </p:txBody>
      </p:sp>
      <p:sp>
        <p:nvSpPr>
          <p:cNvPr id="14" name="TextBox 13">
            <a:extLst>
              <a:ext uri="{FF2B5EF4-FFF2-40B4-BE49-F238E27FC236}">
                <a16:creationId xmlns:a16="http://schemas.microsoft.com/office/drawing/2014/main" id="{75352689-7840-0C06-0F94-CA8066792E2E}"/>
              </a:ext>
            </a:extLst>
          </p:cNvPr>
          <p:cNvSpPr txBox="1"/>
          <p:nvPr/>
        </p:nvSpPr>
        <p:spPr>
          <a:xfrm>
            <a:off x="190558" y="6149874"/>
            <a:ext cx="3114781" cy="523220"/>
          </a:xfrm>
          <a:prstGeom prst="rect">
            <a:avLst/>
          </a:prstGeom>
          <a:noFill/>
        </p:spPr>
        <p:txBody>
          <a:bodyPr wrap="square" rtlCol="0">
            <a:spAutoFit/>
          </a:bodyPr>
          <a:lstStyle/>
          <a:p>
            <a:pPr algn="ctr"/>
            <a:r>
              <a:rPr lang="en-GB" sz="1400" b="1" i="1" dirty="0">
                <a:solidFill>
                  <a:schemeClr val="accent1"/>
                </a:solidFill>
              </a:rPr>
              <a:t>F1+F2+F3+F4+F5 = </a:t>
            </a:r>
            <a:r>
              <a:rPr lang="en-GB" sz="1400" b="1" i="1" dirty="0" err="1">
                <a:solidFill>
                  <a:schemeClr val="accent1"/>
                </a:solidFill>
              </a:rPr>
              <a:t>Fproject</a:t>
            </a:r>
            <a:r>
              <a:rPr lang="en-GB" sz="1400" b="1" i="1" dirty="0">
                <a:solidFill>
                  <a:schemeClr val="accent1"/>
                </a:solidFill>
              </a:rPr>
              <a:t> = $M 13.31</a:t>
            </a:r>
          </a:p>
          <a:p>
            <a:pPr algn="ctr"/>
            <a:endParaRPr lang="en-GB" sz="1400" b="1" i="1" dirty="0">
              <a:solidFill>
                <a:schemeClr val="accent1"/>
              </a:solidFill>
            </a:endParaRPr>
          </a:p>
        </p:txBody>
      </p:sp>
      <p:sp>
        <p:nvSpPr>
          <p:cNvPr id="27" name="TextBox 26">
            <a:extLst>
              <a:ext uri="{FF2B5EF4-FFF2-40B4-BE49-F238E27FC236}">
                <a16:creationId xmlns:a16="http://schemas.microsoft.com/office/drawing/2014/main" id="{6901D2DE-0A9C-E34E-B499-F897BC7968D9}"/>
              </a:ext>
            </a:extLst>
          </p:cNvPr>
          <p:cNvSpPr txBox="1"/>
          <p:nvPr/>
        </p:nvSpPr>
        <p:spPr>
          <a:xfrm>
            <a:off x="202688" y="6365317"/>
            <a:ext cx="3278234" cy="307777"/>
          </a:xfrm>
          <a:prstGeom prst="rect">
            <a:avLst/>
          </a:prstGeom>
          <a:noFill/>
        </p:spPr>
        <p:txBody>
          <a:bodyPr wrap="square">
            <a:spAutoFit/>
          </a:bodyPr>
          <a:lstStyle/>
          <a:p>
            <a:r>
              <a:rPr lang="en-GB" sz="1400" b="1" i="1" dirty="0" err="1">
                <a:solidFill>
                  <a:schemeClr val="accent1"/>
                </a:solidFill>
              </a:rPr>
              <a:t>Fproject</a:t>
            </a:r>
            <a:r>
              <a:rPr lang="en-GB" sz="1400" b="1" i="1" dirty="0">
                <a:solidFill>
                  <a:schemeClr val="accent1"/>
                </a:solidFill>
              </a:rPr>
              <a:t> + </a:t>
            </a:r>
            <a:r>
              <a:rPr lang="en-GB" sz="1400" b="1" i="1" dirty="0">
                <a:solidFill>
                  <a:schemeClr val="accent6"/>
                </a:solidFill>
              </a:rPr>
              <a:t>F6</a:t>
            </a:r>
            <a:r>
              <a:rPr lang="en-GB" sz="1400" b="1" i="1" dirty="0">
                <a:solidFill>
                  <a:schemeClr val="accent1"/>
                </a:solidFill>
              </a:rPr>
              <a:t> = </a:t>
            </a:r>
            <a:r>
              <a:rPr lang="en-GB" sz="1400" b="1" i="1" dirty="0" err="1"/>
              <a:t>Finvest</a:t>
            </a:r>
            <a:r>
              <a:rPr lang="en-GB" sz="1400" b="1" i="1" dirty="0"/>
              <a:t> = $M 67.70</a:t>
            </a:r>
            <a:endParaRPr lang="en-GB" sz="1400" dirty="0"/>
          </a:p>
        </p:txBody>
      </p:sp>
      <p:cxnSp>
        <p:nvCxnSpPr>
          <p:cNvPr id="34" name="Straight Connector 33">
            <a:extLst>
              <a:ext uri="{FF2B5EF4-FFF2-40B4-BE49-F238E27FC236}">
                <a16:creationId xmlns:a16="http://schemas.microsoft.com/office/drawing/2014/main" id="{F6C7F2E8-E172-9FBC-1F56-7D3E4DE7BA92}"/>
              </a:ext>
            </a:extLst>
          </p:cNvPr>
          <p:cNvCxnSpPr>
            <a:cxnSpLocks/>
          </p:cNvCxnSpPr>
          <p:nvPr/>
        </p:nvCxnSpPr>
        <p:spPr>
          <a:xfrm>
            <a:off x="4857008" y="595871"/>
            <a:ext cx="0" cy="363423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B385B57-AB89-3125-0582-AE0F9C1C1E1B}"/>
              </a:ext>
            </a:extLst>
          </p:cNvPr>
          <p:cNvSpPr txBox="1"/>
          <p:nvPr/>
        </p:nvSpPr>
        <p:spPr>
          <a:xfrm>
            <a:off x="4635907" y="380427"/>
            <a:ext cx="838199" cy="215444"/>
          </a:xfrm>
          <a:prstGeom prst="rect">
            <a:avLst/>
          </a:prstGeom>
          <a:noFill/>
          <a:ln w="15875">
            <a:solidFill>
              <a:srgbClr val="FF0000"/>
            </a:solidFill>
          </a:ln>
        </p:spPr>
        <p:txBody>
          <a:bodyPr wrap="square" rtlCol="0">
            <a:spAutoFit/>
          </a:bodyPr>
          <a:lstStyle/>
          <a:p>
            <a:r>
              <a:rPr lang="en-GB" sz="800" dirty="0"/>
              <a:t>15/02/2025</a:t>
            </a:r>
          </a:p>
        </p:txBody>
      </p:sp>
      <p:sp>
        <p:nvSpPr>
          <p:cNvPr id="25" name="Rectangle 24">
            <a:extLst>
              <a:ext uri="{FF2B5EF4-FFF2-40B4-BE49-F238E27FC236}">
                <a16:creationId xmlns:a16="http://schemas.microsoft.com/office/drawing/2014/main" id="{9CE204B1-8B3C-E515-FC72-E7A0D125B206}"/>
              </a:ext>
            </a:extLst>
          </p:cNvPr>
          <p:cNvSpPr/>
          <p:nvPr/>
        </p:nvSpPr>
        <p:spPr>
          <a:xfrm>
            <a:off x="4320364" y="5406647"/>
            <a:ext cx="1204497"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6A1D75A-F3D3-B336-774D-4BF0FC5BF204}"/>
              </a:ext>
            </a:extLst>
          </p:cNvPr>
          <p:cNvSpPr/>
          <p:nvPr/>
        </p:nvSpPr>
        <p:spPr>
          <a:xfrm>
            <a:off x="6307824" y="4965323"/>
            <a:ext cx="1204497"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867C6E8-28E1-36F1-3A72-32D0048242B9}"/>
              </a:ext>
            </a:extLst>
          </p:cNvPr>
          <p:cNvSpPr/>
          <p:nvPr/>
        </p:nvSpPr>
        <p:spPr>
          <a:xfrm>
            <a:off x="8670840" y="4805821"/>
            <a:ext cx="1204497"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D1D40AF-6555-F3B6-5B3D-07DF205C1055}"/>
              </a:ext>
            </a:extLst>
          </p:cNvPr>
          <p:cNvSpPr/>
          <p:nvPr/>
        </p:nvSpPr>
        <p:spPr>
          <a:xfrm>
            <a:off x="10965424" y="4416359"/>
            <a:ext cx="1143087"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A1FED03-50F7-9B1C-239B-61EC60919208}"/>
              </a:ext>
            </a:extLst>
          </p:cNvPr>
          <p:cNvSpPr txBox="1"/>
          <p:nvPr/>
        </p:nvSpPr>
        <p:spPr>
          <a:xfrm>
            <a:off x="3420003" y="5136651"/>
            <a:ext cx="1218332" cy="369332"/>
          </a:xfrm>
          <a:prstGeom prst="rect">
            <a:avLst/>
          </a:prstGeom>
          <a:noFill/>
        </p:spPr>
        <p:txBody>
          <a:bodyPr wrap="square" rtlCol="0">
            <a:spAutoFit/>
          </a:bodyPr>
          <a:lstStyle/>
          <a:p>
            <a:r>
              <a:rPr lang="en-GB" dirty="0"/>
              <a:t>$0 ??</a:t>
            </a:r>
          </a:p>
        </p:txBody>
      </p:sp>
      <p:sp>
        <p:nvSpPr>
          <p:cNvPr id="6" name="TextBox 5">
            <a:extLst>
              <a:ext uri="{FF2B5EF4-FFF2-40B4-BE49-F238E27FC236}">
                <a16:creationId xmlns:a16="http://schemas.microsoft.com/office/drawing/2014/main" id="{786416E9-32D4-3B5B-1724-EB4A6004903E}"/>
              </a:ext>
            </a:extLst>
          </p:cNvPr>
          <p:cNvSpPr txBox="1"/>
          <p:nvPr/>
        </p:nvSpPr>
        <p:spPr>
          <a:xfrm>
            <a:off x="6432211" y="5424939"/>
            <a:ext cx="1218332" cy="369332"/>
          </a:xfrm>
          <a:prstGeom prst="rect">
            <a:avLst/>
          </a:prstGeom>
          <a:noFill/>
        </p:spPr>
        <p:txBody>
          <a:bodyPr wrap="square" rtlCol="0">
            <a:spAutoFit/>
          </a:bodyPr>
          <a:lstStyle/>
          <a:p>
            <a:r>
              <a:rPr lang="en-GB" dirty="0"/>
              <a:t>$M 1.38</a:t>
            </a:r>
          </a:p>
        </p:txBody>
      </p:sp>
      <p:sp>
        <p:nvSpPr>
          <p:cNvPr id="12" name="TextBox 11">
            <a:extLst>
              <a:ext uri="{FF2B5EF4-FFF2-40B4-BE49-F238E27FC236}">
                <a16:creationId xmlns:a16="http://schemas.microsoft.com/office/drawing/2014/main" id="{D3BD7A51-5535-D128-5BC3-A9B8C49D5907}"/>
              </a:ext>
            </a:extLst>
          </p:cNvPr>
          <p:cNvSpPr txBox="1"/>
          <p:nvPr/>
        </p:nvSpPr>
        <p:spPr>
          <a:xfrm>
            <a:off x="8840314" y="5258738"/>
            <a:ext cx="1218332" cy="369332"/>
          </a:xfrm>
          <a:prstGeom prst="rect">
            <a:avLst/>
          </a:prstGeom>
          <a:noFill/>
        </p:spPr>
        <p:txBody>
          <a:bodyPr wrap="square" rtlCol="0">
            <a:spAutoFit/>
          </a:bodyPr>
          <a:lstStyle/>
          <a:p>
            <a:r>
              <a:rPr lang="en-GB" dirty="0"/>
              <a:t>$M 6.25</a:t>
            </a:r>
          </a:p>
        </p:txBody>
      </p:sp>
      <p:sp>
        <p:nvSpPr>
          <p:cNvPr id="13" name="TextBox 12">
            <a:extLst>
              <a:ext uri="{FF2B5EF4-FFF2-40B4-BE49-F238E27FC236}">
                <a16:creationId xmlns:a16="http://schemas.microsoft.com/office/drawing/2014/main" id="{954E0BA1-D05A-7AC8-FB59-B3B893B72D75}"/>
              </a:ext>
            </a:extLst>
          </p:cNvPr>
          <p:cNvSpPr txBox="1"/>
          <p:nvPr/>
        </p:nvSpPr>
        <p:spPr>
          <a:xfrm>
            <a:off x="11060524" y="5294862"/>
            <a:ext cx="1218332" cy="369332"/>
          </a:xfrm>
          <a:prstGeom prst="rect">
            <a:avLst/>
          </a:prstGeom>
          <a:noFill/>
        </p:spPr>
        <p:txBody>
          <a:bodyPr wrap="square" rtlCol="0">
            <a:spAutoFit/>
          </a:bodyPr>
          <a:lstStyle/>
          <a:p>
            <a:r>
              <a:rPr lang="en-GB" dirty="0"/>
              <a:t>$M 5.48</a:t>
            </a:r>
          </a:p>
        </p:txBody>
      </p:sp>
      <p:sp>
        <p:nvSpPr>
          <p:cNvPr id="16" name="TextBox 15">
            <a:extLst>
              <a:ext uri="{FF2B5EF4-FFF2-40B4-BE49-F238E27FC236}">
                <a16:creationId xmlns:a16="http://schemas.microsoft.com/office/drawing/2014/main" id="{711D5A02-DD95-A361-03C9-4ACE6C179320}"/>
              </a:ext>
            </a:extLst>
          </p:cNvPr>
          <p:cNvSpPr txBox="1"/>
          <p:nvPr/>
        </p:nvSpPr>
        <p:spPr>
          <a:xfrm>
            <a:off x="4540139" y="5245943"/>
            <a:ext cx="1218332" cy="369332"/>
          </a:xfrm>
          <a:prstGeom prst="rect">
            <a:avLst/>
          </a:prstGeom>
          <a:noFill/>
        </p:spPr>
        <p:txBody>
          <a:bodyPr wrap="square" rtlCol="0">
            <a:spAutoFit/>
          </a:bodyPr>
          <a:lstStyle/>
          <a:p>
            <a:r>
              <a:rPr lang="en-GB" dirty="0"/>
              <a:t>$M 0.2</a:t>
            </a:r>
          </a:p>
        </p:txBody>
      </p:sp>
      <p:sp>
        <p:nvSpPr>
          <p:cNvPr id="19" name="TextBox 18">
            <a:extLst>
              <a:ext uri="{FF2B5EF4-FFF2-40B4-BE49-F238E27FC236}">
                <a16:creationId xmlns:a16="http://schemas.microsoft.com/office/drawing/2014/main" id="{26FA52D9-D9D8-4033-FB63-B75AB51F9560}"/>
              </a:ext>
            </a:extLst>
          </p:cNvPr>
          <p:cNvSpPr txBox="1"/>
          <p:nvPr/>
        </p:nvSpPr>
        <p:spPr>
          <a:xfrm>
            <a:off x="4512791" y="4717745"/>
            <a:ext cx="1064622" cy="523220"/>
          </a:xfrm>
          <a:prstGeom prst="rect">
            <a:avLst/>
          </a:prstGeom>
          <a:noFill/>
        </p:spPr>
        <p:txBody>
          <a:bodyPr wrap="square" rtlCol="0">
            <a:spAutoFit/>
          </a:bodyPr>
          <a:lstStyle/>
          <a:p>
            <a:pPr algn="ctr"/>
            <a:r>
              <a:rPr lang="en-GB" sz="1400" b="1" i="1" dirty="0">
                <a:solidFill>
                  <a:schemeClr val="accent1"/>
                </a:solidFill>
              </a:rPr>
              <a:t>Funding Stage 2</a:t>
            </a:r>
          </a:p>
        </p:txBody>
      </p:sp>
      <p:sp>
        <p:nvSpPr>
          <p:cNvPr id="20" name="TextBox 19">
            <a:extLst>
              <a:ext uri="{FF2B5EF4-FFF2-40B4-BE49-F238E27FC236}">
                <a16:creationId xmlns:a16="http://schemas.microsoft.com/office/drawing/2014/main" id="{E4A91401-E3E4-EDAD-973A-F3368172E2C8}"/>
              </a:ext>
            </a:extLst>
          </p:cNvPr>
          <p:cNvSpPr txBox="1"/>
          <p:nvPr/>
        </p:nvSpPr>
        <p:spPr>
          <a:xfrm>
            <a:off x="6369262" y="4898655"/>
            <a:ext cx="1096297" cy="523220"/>
          </a:xfrm>
          <a:prstGeom prst="rect">
            <a:avLst/>
          </a:prstGeom>
          <a:noFill/>
        </p:spPr>
        <p:txBody>
          <a:bodyPr wrap="square" rtlCol="0">
            <a:spAutoFit/>
          </a:bodyPr>
          <a:lstStyle/>
          <a:p>
            <a:pPr algn="ctr"/>
            <a:r>
              <a:rPr lang="en-GB" sz="1400" b="1" i="1" dirty="0">
                <a:solidFill>
                  <a:schemeClr val="accent1"/>
                </a:solidFill>
              </a:rPr>
              <a:t>Funding Stage 3</a:t>
            </a:r>
          </a:p>
        </p:txBody>
      </p:sp>
      <p:sp>
        <p:nvSpPr>
          <p:cNvPr id="21" name="TextBox 20">
            <a:extLst>
              <a:ext uri="{FF2B5EF4-FFF2-40B4-BE49-F238E27FC236}">
                <a16:creationId xmlns:a16="http://schemas.microsoft.com/office/drawing/2014/main" id="{38C2D52C-0616-0990-8E54-5B770C4A0C11}"/>
              </a:ext>
            </a:extLst>
          </p:cNvPr>
          <p:cNvSpPr txBox="1"/>
          <p:nvPr/>
        </p:nvSpPr>
        <p:spPr>
          <a:xfrm>
            <a:off x="8815960" y="4667967"/>
            <a:ext cx="1017639" cy="523219"/>
          </a:xfrm>
          <a:prstGeom prst="rect">
            <a:avLst/>
          </a:prstGeom>
          <a:noFill/>
        </p:spPr>
        <p:txBody>
          <a:bodyPr wrap="square" rtlCol="0">
            <a:spAutoFit/>
          </a:bodyPr>
          <a:lstStyle/>
          <a:p>
            <a:pPr algn="ctr"/>
            <a:r>
              <a:rPr lang="en-GB" sz="1400" b="1" i="1" dirty="0">
                <a:solidFill>
                  <a:schemeClr val="accent1"/>
                </a:solidFill>
              </a:rPr>
              <a:t>Funding Stage 4</a:t>
            </a:r>
          </a:p>
        </p:txBody>
      </p:sp>
      <p:sp>
        <p:nvSpPr>
          <p:cNvPr id="22" name="TextBox 21">
            <a:extLst>
              <a:ext uri="{FF2B5EF4-FFF2-40B4-BE49-F238E27FC236}">
                <a16:creationId xmlns:a16="http://schemas.microsoft.com/office/drawing/2014/main" id="{6B817C43-C90A-3B8E-7C50-D6EB633448FC}"/>
              </a:ext>
            </a:extLst>
          </p:cNvPr>
          <p:cNvSpPr txBox="1"/>
          <p:nvPr/>
        </p:nvSpPr>
        <p:spPr>
          <a:xfrm>
            <a:off x="10976929" y="4687964"/>
            <a:ext cx="1150373" cy="523220"/>
          </a:xfrm>
          <a:prstGeom prst="rect">
            <a:avLst/>
          </a:prstGeom>
          <a:noFill/>
        </p:spPr>
        <p:txBody>
          <a:bodyPr wrap="square" rtlCol="0">
            <a:spAutoFit/>
          </a:bodyPr>
          <a:lstStyle/>
          <a:p>
            <a:pPr algn="ctr"/>
            <a:r>
              <a:rPr lang="en-GB" sz="1400" b="1" i="1" dirty="0">
                <a:solidFill>
                  <a:schemeClr val="accent1"/>
                </a:solidFill>
              </a:rPr>
              <a:t>Funding Stage 5</a:t>
            </a:r>
          </a:p>
        </p:txBody>
      </p:sp>
      <p:sp>
        <p:nvSpPr>
          <p:cNvPr id="38" name="TextBox 37">
            <a:extLst>
              <a:ext uri="{FF2B5EF4-FFF2-40B4-BE49-F238E27FC236}">
                <a16:creationId xmlns:a16="http://schemas.microsoft.com/office/drawing/2014/main" id="{4839EE6D-C170-C1B7-D6A4-0816E062FB7D}"/>
              </a:ext>
            </a:extLst>
          </p:cNvPr>
          <p:cNvSpPr txBox="1"/>
          <p:nvPr/>
        </p:nvSpPr>
        <p:spPr>
          <a:xfrm>
            <a:off x="3241908" y="4568557"/>
            <a:ext cx="1064621" cy="523220"/>
          </a:xfrm>
          <a:prstGeom prst="rect">
            <a:avLst/>
          </a:prstGeom>
          <a:noFill/>
        </p:spPr>
        <p:txBody>
          <a:bodyPr wrap="square" rtlCol="0">
            <a:spAutoFit/>
          </a:bodyPr>
          <a:lstStyle/>
          <a:p>
            <a:pPr algn="ctr"/>
            <a:r>
              <a:rPr lang="en-GB" sz="1400" b="1" i="1" dirty="0">
                <a:solidFill>
                  <a:schemeClr val="accent1"/>
                </a:solidFill>
              </a:rPr>
              <a:t>Funding Stage 1</a:t>
            </a:r>
          </a:p>
        </p:txBody>
      </p:sp>
      <p:sp>
        <p:nvSpPr>
          <p:cNvPr id="7" name="TextBox 6">
            <a:extLst>
              <a:ext uri="{FF2B5EF4-FFF2-40B4-BE49-F238E27FC236}">
                <a16:creationId xmlns:a16="http://schemas.microsoft.com/office/drawing/2014/main" id="{8A3CF897-599C-7690-68FF-AB94BFAD3E91}"/>
              </a:ext>
            </a:extLst>
          </p:cNvPr>
          <p:cNvSpPr txBox="1"/>
          <p:nvPr/>
        </p:nvSpPr>
        <p:spPr>
          <a:xfrm>
            <a:off x="3480922" y="4406357"/>
            <a:ext cx="519065" cy="523220"/>
          </a:xfrm>
          <a:prstGeom prst="rect">
            <a:avLst/>
          </a:prstGeom>
          <a:noFill/>
        </p:spPr>
        <p:txBody>
          <a:bodyPr wrap="square" rtlCol="0">
            <a:spAutoFit/>
          </a:bodyPr>
          <a:lstStyle/>
          <a:p>
            <a:pPr algn="ctr"/>
            <a:r>
              <a:rPr lang="en-GB" sz="1400" b="1" i="1" dirty="0">
                <a:solidFill>
                  <a:schemeClr val="accent1"/>
                </a:solidFill>
              </a:rPr>
              <a:t>(F1)</a:t>
            </a:r>
          </a:p>
          <a:p>
            <a:pPr algn="ctr"/>
            <a:endParaRPr lang="en-GB" sz="1400" b="1" i="1" dirty="0">
              <a:solidFill>
                <a:schemeClr val="accent1"/>
              </a:solidFill>
            </a:endParaRPr>
          </a:p>
        </p:txBody>
      </p:sp>
      <p:sp>
        <p:nvSpPr>
          <p:cNvPr id="8" name="TextBox 7">
            <a:extLst>
              <a:ext uri="{FF2B5EF4-FFF2-40B4-BE49-F238E27FC236}">
                <a16:creationId xmlns:a16="http://schemas.microsoft.com/office/drawing/2014/main" id="{6EB1877E-0458-0A3A-AA1A-7662BA32719C}"/>
              </a:ext>
            </a:extLst>
          </p:cNvPr>
          <p:cNvSpPr txBox="1"/>
          <p:nvPr/>
        </p:nvSpPr>
        <p:spPr>
          <a:xfrm>
            <a:off x="4785569" y="4556369"/>
            <a:ext cx="519065" cy="523220"/>
          </a:xfrm>
          <a:prstGeom prst="rect">
            <a:avLst/>
          </a:prstGeom>
          <a:noFill/>
        </p:spPr>
        <p:txBody>
          <a:bodyPr wrap="square" rtlCol="0">
            <a:spAutoFit/>
          </a:bodyPr>
          <a:lstStyle/>
          <a:p>
            <a:pPr algn="ctr"/>
            <a:r>
              <a:rPr lang="en-GB" sz="1400" b="1" i="1" dirty="0">
                <a:solidFill>
                  <a:schemeClr val="accent1"/>
                </a:solidFill>
              </a:rPr>
              <a:t>(F2)</a:t>
            </a:r>
          </a:p>
          <a:p>
            <a:pPr algn="ctr"/>
            <a:endParaRPr lang="en-GB" sz="1400" b="1" i="1" dirty="0">
              <a:solidFill>
                <a:schemeClr val="accent1"/>
              </a:solidFill>
            </a:endParaRPr>
          </a:p>
        </p:txBody>
      </p:sp>
      <p:sp>
        <p:nvSpPr>
          <p:cNvPr id="9" name="TextBox 8">
            <a:extLst>
              <a:ext uri="{FF2B5EF4-FFF2-40B4-BE49-F238E27FC236}">
                <a16:creationId xmlns:a16="http://schemas.microsoft.com/office/drawing/2014/main" id="{0103B43A-A7FC-7E99-2B3E-17C85E8991DF}"/>
              </a:ext>
            </a:extLst>
          </p:cNvPr>
          <p:cNvSpPr txBox="1"/>
          <p:nvPr/>
        </p:nvSpPr>
        <p:spPr>
          <a:xfrm>
            <a:off x="9055002" y="4485397"/>
            <a:ext cx="519065" cy="523220"/>
          </a:xfrm>
          <a:prstGeom prst="rect">
            <a:avLst/>
          </a:prstGeom>
          <a:noFill/>
        </p:spPr>
        <p:txBody>
          <a:bodyPr wrap="square" rtlCol="0">
            <a:spAutoFit/>
          </a:bodyPr>
          <a:lstStyle/>
          <a:p>
            <a:pPr algn="ctr"/>
            <a:r>
              <a:rPr lang="en-GB" sz="1400" b="1" i="1" dirty="0">
                <a:solidFill>
                  <a:schemeClr val="accent1"/>
                </a:solidFill>
              </a:rPr>
              <a:t>(F4)</a:t>
            </a:r>
          </a:p>
          <a:p>
            <a:pPr algn="ctr"/>
            <a:endParaRPr lang="en-GB" sz="1400" b="1" i="1" dirty="0">
              <a:solidFill>
                <a:schemeClr val="accent1"/>
              </a:solidFill>
            </a:endParaRPr>
          </a:p>
        </p:txBody>
      </p:sp>
      <p:sp>
        <p:nvSpPr>
          <p:cNvPr id="10" name="TextBox 9">
            <a:extLst>
              <a:ext uri="{FF2B5EF4-FFF2-40B4-BE49-F238E27FC236}">
                <a16:creationId xmlns:a16="http://schemas.microsoft.com/office/drawing/2014/main" id="{44813399-B66C-7A96-0659-98E46449557A}"/>
              </a:ext>
            </a:extLst>
          </p:cNvPr>
          <p:cNvSpPr txBox="1"/>
          <p:nvPr/>
        </p:nvSpPr>
        <p:spPr>
          <a:xfrm>
            <a:off x="6669405" y="4725613"/>
            <a:ext cx="519065" cy="523220"/>
          </a:xfrm>
          <a:prstGeom prst="rect">
            <a:avLst/>
          </a:prstGeom>
          <a:noFill/>
        </p:spPr>
        <p:txBody>
          <a:bodyPr wrap="square" rtlCol="0">
            <a:spAutoFit/>
          </a:bodyPr>
          <a:lstStyle/>
          <a:p>
            <a:pPr algn="ctr"/>
            <a:r>
              <a:rPr lang="en-GB" sz="1400" b="1" i="1" dirty="0">
                <a:solidFill>
                  <a:schemeClr val="accent1"/>
                </a:solidFill>
              </a:rPr>
              <a:t>(F3)</a:t>
            </a:r>
          </a:p>
          <a:p>
            <a:pPr algn="ctr"/>
            <a:endParaRPr lang="en-GB" sz="1400" b="1" i="1" dirty="0">
              <a:solidFill>
                <a:schemeClr val="accent1"/>
              </a:solidFill>
            </a:endParaRPr>
          </a:p>
        </p:txBody>
      </p:sp>
      <p:sp>
        <p:nvSpPr>
          <p:cNvPr id="11" name="TextBox 10">
            <a:extLst>
              <a:ext uri="{FF2B5EF4-FFF2-40B4-BE49-F238E27FC236}">
                <a16:creationId xmlns:a16="http://schemas.microsoft.com/office/drawing/2014/main" id="{FA4477E7-8356-96C5-5F7D-245DE91D3B33}"/>
              </a:ext>
            </a:extLst>
          </p:cNvPr>
          <p:cNvSpPr txBox="1"/>
          <p:nvPr/>
        </p:nvSpPr>
        <p:spPr>
          <a:xfrm>
            <a:off x="11292582" y="4495485"/>
            <a:ext cx="519065" cy="523220"/>
          </a:xfrm>
          <a:prstGeom prst="rect">
            <a:avLst/>
          </a:prstGeom>
          <a:noFill/>
        </p:spPr>
        <p:txBody>
          <a:bodyPr wrap="square" rtlCol="0">
            <a:spAutoFit/>
          </a:bodyPr>
          <a:lstStyle/>
          <a:p>
            <a:pPr algn="ctr"/>
            <a:r>
              <a:rPr lang="en-GB" sz="1400" b="1" i="1" dirty="0">
                <a:solidFill>
                  <a:schemeClr val="accent1"/>
                </a:solidFill>
              </a:rPr>
              <a:t>(F5)</a:t>
            </a:r>
          </a:p>
          <a:p>
            <a:pPr algn="ctr"/>
            <a:endParaRPr lang="en-GB" sz="1400" b="1" i="1" dirty="0">
              <a:solidFill>
                <a:schemeClr val="accent1"/>
              </a:solidFill>
            </a:endParaRPr>
          </a:p>
        </p:txBody>
      </p:sp>
      <p:sp>
        <p:nvSpPr>
          <p:cNvPr id="31" name="Speech Bubble: Rectangle 30">
            <a:extLst>
              <a:ext uri="{FF2B5EF4-FFF2-40B4-BE49-F238E27FC236}">
                <a16:creationId xmlns:a16="http://schemas.microsoft.com/office/drawing/2014/main" id="{9C478E1C-B59B-6460-2F9B-9BC41D37056C}"/>
              </a:ext>
            </a:extLst>
          </p:cNvPr>
          <p:cNvSpPr/>
          <p:nvPr/>
        </p:nvSpPr>
        <p:spPr>
          <a:xfrm>
            <a:off x="3305339" y="2019300"/>
            <a:ext cx="748500" cy="533400"/>
          </a:xfrm>
          <a:prstGeom prst="wedgeRectCallout">
            <a:avLst>
              <a:gd name="adj1" fmla="val 9222"/>
              <a:gd name="adj2" fmla="val -21244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Expenses covered by the entrepreneur</a:t>
            </a:r>
          </a:p>
        </p:txBody>
      </p:sp>
    </p:spTree>
    <p:extLst>
      <p:ext uri="{BB962C8B-B14F-4D97-AF65-F5344CB8AC3E}">
        <p14:creationId xmlns:p14="http://schemas.microsoft.com/office/powerpoint/2010/main" val="107249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8DC95-BF7F-E2A6-C3AE-2E3AA3DEC28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B9D5258-1C46-54A3-8066-78CE757E0D34}"/>
              </a:ext>
            </a:extLst>
          </p:cNvPr>
          <p:cNvPicPr>
            <a:picLocks noChangeAspect="1"/>
          </p:cNvPicPr>
          <p:nvPr/>
        </p:nvPicPr>
        <p:blipFill>
          <a:blip r:embed="rId3"/>
          <a:stretch>
            <a:fillRect/>
          </a:stretch>
        </p:blipFill>
        <p:spPr>
          <a:xfrm>
            <a:off x="127644" y="558206"/>
            <a:ext cx="9399814" cy="6239746"/>
          </a:xfrm>
          <a:prstGeom prst="rect">
            <a:avLst/>
          </a:prstGeom>
        </p:spPr>
      </p:pic>
      <p:sp>
        <p:nvSpPr>
          <p:cNvPr id="357" name="TextBox 356">
            <a:extLst>
              <a:ext uri="{FF2B5EF4-FFF2-40B4-BE49-F238E27FC236}">
                <a16:creationId xmlns:a16="http://schemas.microsoft.com/office/drawing/2014/main" id="{36C0226A-3565-DC32-A464-6D5CD6409DB0}"/>
              </a:ext>
            </a:extLst>
          </p:cNvPr>
          <p:cNvSpPr txBox="1"/>
          <p:nvPr/>
        </p:nvSpPr>
        <p:spPr>
          <a:xfrm>
            <a:off x="197365" y="57538"/>
            <a:ext cx="2620202" cy="689869"/>
          </a:xfrm>
          <a:prstGeom prst="rect">
            <a:avLst/>
          </a:prstGeom>
          <a:noFill/>
        </p:spPr>
        <p:txBody>
          <a:bodyPr wrap="square">
            <a:spAutoFit/>
          </a:bodyPr>
          <a:lstStyle/>
          <a:p>
            <a:r>
              <a:rPr lang="en-GB" sz="2471" b="1" i="1" u="sng" dirty="0">
                <a:solidFill>
                  <a:srgbClr val="003A70"/>
                </a:solidFill>
                <a:latin typeface="Luiss Sans" panose="020B0604020202020204" charset="0"/>
              </a:rPr>
              <a:t>Financials</a:t>
            </a:r>
          </a:p>
          <a:p>
            <a:endParaRPr lang="en-GB" sz="1412" dirty="0">
              <a:solidFill>
                <a:srgbClr val="003A70"/>
              </a:solidFill>
              <a:latin typeface="Luiss Sans" panose="020B0604020202020204" charset="0"/>
            </a:endParaRPr>
          </a:p>
        </p:txBody>
      </p:sp>
      <p:pic>
        <p:nvPicPr>
          <p:cNvPr id="49" name="Picture 48">
            <a:extLst>
              <a:ext uri="{FF2B5EF4-FFF2-40B4-BE49-F238E27FC236}">
                <a16:creationId xmlns:a16="http://schemas.microsoft.com/office/drawing/2014/main" id="{31C95630-9DA3-D5FF-13F3-2CC7B9BDA891}"/>
              </a:ext>
            </a:extLst>
          </p:cNvPr>
          <p:cNvPicPr>
            <a:picLocks noChangeAspect="1"/>
          </p:cNvPicPr>
          <p:nvPr/>
        </p:nvPicPr>
        <p:blipFill>
          <a:blip r:embed="rId4"/>
          <a:stretch>
            <a:fillRect/>
          </a:stretch>
        </p:blipFill>
        <p:spPr>
          <a:xfrm>
            <a:off x="9682743" y="4042939"/>
            <a:ext cx="2494949" cy="507369"/>
          </a:xfrm>
          <a:prstGeom prst="rect">
            <a:avLst/>
          </a:prstGeom>
        </p:spPr>
      </p:pic>
      <p:pic>
        <p:nvPicPr>
          <p:cNvPr id="8" name="Picture 7">
            <a:extLst>
              <a:ext uri="{FF2B5EF4-FFF2-40B4-BE49-F238E27FC236}">
                <a16:creationId xmlns:a16="http://schemas.microsoft.com/office/drawing/2014/main" id="{99A0A3D6-2CCB-1B58-D876-2FBF9E0423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3530" y="105645"/>
            <a:ext cx="1498893" cy="488727"/>
          </a:xfrm>
          <a:prstGeom prst="rect">
            <a:avLst/>
          </a:prstGeom>
        </p:spPr>
      </p:pic>
      <p:sp>
        <p:nvSpPr>
          <p:cNvPr id="11" name="Curved Up Arrow 10">
            <a:extLst>
              <a:ext uri="{FF2B5EF4-FFF2-40B4-BE49-F238E27FC236}">
                <a16:creationId xmlns:a16="http://schemas.microsoft.com/office/drawing/2014/main" id="{22CAC540-A28A-8805-F9EE-F777FB42C399}"/>
              </a:ext>
            </a:extLst>
          </p:cNvPr>
          <p:cNvSpPr/>
          <p:nvPr/>
        </p:nvSpPr>
        <p:spPr>
          <a:xfrm rot="19941378">
            <a:off x="9267831" y="5027595"/>
            <a:ext cx="2531398" cy="708411"/>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a:extLst>
              <a:ext uri="{FF2B5EF4-FFF2-40B4-BE49-F238E27FC236}">
                <a16:creationId xmlns:a16="http://schemas.microsoft.com/office/drawing/2014/main" id="{49BE73C7-F5DE-A42E-827C-98C72A13B438}"/>
              </a:ext>
            </a:extLst>
          </p:cNvPr>
          <p:cNvPicPr>
            <a:picLocks noChangeAspect="1"/>
          </p:cNvPicPr>
          <p:nvPr/>
        </p:nvPicPr>
        <p:blipFill>
          <a:blip r:embed="rId6"/>
          <a:stretch>
            <a:fillRect/>
          </a:stretch>
        </p:blipFill>
        <p:spPr>
          <a:xfrm>
            <a:off x="9599765" y="2482378"/>
            <a:ext cx="2552181" cy="1392672"/>
          </a:xfrm>
          <a:prstGeom prst="rect">
            <a:avLst/>
          </a:prstGeom>
        </p:spPr>
      </p:pic>
      <p:sp>
        <p:nvSpPr>
          <p:cNvPr id="2" name="TextBox 1">
            <a:extLst>
              <a:ext uri="{FF2B5EF4-FFF2-40B4-BE49-F238E27FC236}">
                <a16:creationId xmlns:a16="http://schemas.microsoft.com/office/drawing/2014/main" id="{1192FF55-068D-BA20-30BC-AAD9D3D0EC9B}"/>
              </a:ext>
            </a:extLst>
          </p:cNvPr>
          <p:cNvSpPr txBox="1"/>
          <p:nvPr/>
        </p:nvSpPr>
        <p:spPr>
          <a:xfrm>
            <a:off x="9781221" y="2197634"/>
            <a:ext cx="2523564" cy="338554"/>
          </a:xfrm>
          <a:prstGeom prst="rect">
            <a:avLst/>
          </a:prstGeom>
          <a:noFill/>
        </p:spPr>
        <p:txBody>
          <a:bodyPr wrap="square" rtlCol="0">
            <a:spAutoFit/>
          </a:bodyPr>
          <a:lstStyle/>
          <a:p>
            <a:r>
              <a:rPr lang="en-GB" sz="1600" i="1" dirty="0"/>
              <a:t>Projected ROI beyond 2030</a:t>
            </a:r>
          </a:p>
        </p:txBody>
      </p:sp>
      <p:sp>
        <p:nvSpPr>
          <p:cNvPr id="9" name="TextBox 8">
            <a:extLst>
              <a:ext uri="{FF2B5EF4-FFF2-40B4-BE49-F238E27FC236}">
                <a16:creationId xmlns:a16="http://schemas.microsoft.com/office/drawing/2014/main" id="{53605788-B385-18AC-BB19-933C71FC60C6}"/>
              </a:ext>
            </a:extLst>
          </p:cNvPr>
          <p:cNvSpPr txBox="1"/>
          <p:nvPr/>
        </p:nvSpPr>
        <p:spPr>
          <a:xfrm>
            <a:off x="3622607" y="73009"/>
            <a:ext cx="1353109" cy="553998"/>
          </a:xfrm>
          <a:prstGeom prst="rect">
            <a:avLst/>
          </a:prstGeom>
          <a:noFill/>
        </p:spPr>
        <p:txBody>
          <a:bodyPr wrap="square" rtlCol="0">
            <a:spAutoFit/>
          </a:bodyPr>
          <a:lstStyle/>
          <a:p>
            <a:r>
              <a:rPr lang="en-GB" sz="1000" dirty="0"/>
              <a:t>Sales Target (0.5% of the Global Market Forecast 2028</a:t>
            </a:r>
          </a:p>
        </p:txBody>
      </p:sp>
      <p:sp>
        <p:nvSpPr>
          <p:cNvPr id="12" name="TextBox 11">
            <a:extLst>
              <a:ext uri="{FF2B5EF4-FFF2-40B4-BE49-F238E27FC236}">
                <a16:creationId xmlns:a16="http://schemas.microsoft.com/office/drawing/2014/main" id="{F6DF8B5C-0D15-412E-9E1E-7C1801281FBE}"/>
              </a:ext>
            </a:extLst>
          </p:cNvPr>
          <p:cNvSpPr txBox="1"/>
          <p:nvPr/>
        </p:nvSpPr>
        <p:spPr>
          <a:xfrm>
            <a:off x="6474663" y="40374"/>
            <a:ext cx="1253678" cy="553998"/>
          </a:xfrm>
          <a:prstGeom prst="rect">
            <a:avLst/>
          </a:prstGeom>
          <a:noFill/>
        </p:spPr>
        <p:txBody>
          <a:bodyPr wrap="square" rtlCol="0">
            <a:spAutoFit/>
          </a:bodyPr>
          <a:lstStyle/>
          <a:p>
            <a:r>
              <a:rPr lang="en-GB" sz="1000" dirty="0"/>
              <a:t>Sales Target (1% of the Global Market Forecast 2029</a:t>
            </a:r>
          </a:p>
        </p:txBody>
      </p:sp>
      <p:sp>
        <p:nvSpPr>
          <p:cNvPr id="13" name="TextBox 12">
            <a:extLst>
              <a:ext uri="{FF2B5EF4-FFF2-40B4-BE49-F238E27FC236}">
                <a16:creationId xmlns:a16="http://schemas.microsoft.com/office/drawing/2014/main" id="{A72D788A-1F0B-59F8-BF8D-23233B42349B}"/>
              </a:ext>
            </a:extLst>
          </p:cNvPr>
          <p:cNvSpPr txBox="1"/>
          <p:nvPr/>
        </p:nvSpPr>
        <p:spPr>
          <a:xfrm>
            <a:off x="8013754" y="40374"/>
            <a:ext cx="1445124" cy="553998"/>
          </a:xfrm>
          <a:prstGeom prst="rect">
            <a:avLst/>
          </a:prstGeom>
          <a:noFill/>
        </p:spPr>
        <p:txBody>
          <a:bodyPr wrap="square" rtlCol="0">
            <a:spAutoFit/>
          </a:bodyPr>
          <a:lstStyle/>
          <a:p>
            <a:r>
              <a:rPr lang="en-GB" sz="1000" dirty="0"/>
              <a:t>Sales Target (1.5% of the Global Market Forecast 2030</a:t>
            </a:r>
          </a:p>
        </p:txBody>
      </p:sp>
      <p:sp>
        <p:nvSpPr>
          <p:cNvPr id="14" name="TextBox 13">
            <a:extLst>
              <a:ext uri="{FF2B5EF4-FFF2-40B4-BE49-F238E27FC236}">
                <a16:creationId xmlns:a16="http://schemas.microsoft.com/office/drawing/2014/main" id="{5335E81F-E5B2-19F7-2E3C-D582361544E0}"/>
              </a:ext>
            </a:extLst>
          </p:cNvPr>
          <p:cNvSpPr txBox="1"/>
          <p:nvPr/>
        </p:nvSpPr>
        <p:spPr>
          <a:xfrm>
            <a:off x="5131001" y="191863"/>
            <a:ext cx="1091381" cy="246221"/>
          </a:xfrm>
          <a:prstGeom prst="rect">
            <a:avLst/>
          </a:prstGeom>
          <a:noFill/>
        </p:spPr>
        <p:txBody>
          <a:bodyPr wrap="square" rtlCol="0">
            <a:spAutoFit/>
          </a:bodyPr>
          <a:lstStyle/>
          <a:p>
            <a:r>
              <a:rPr lang="en-GB" sz="1000" dirty="0"/>
              <a:t>Total Investment</a:t>
            </a:r>
          </a:p>
        </p:txBody>
      </p:sp>
      <p:cxnSp>
        <p:nvCxnSpPr>
          <p:cNvPr id="16" name="Straight Arrow Connector 15">
            <a:extLst>
              <a:ext uri="{FF2B5EF4-FFF2-40B4-BE49-F238E27FC236}">
                <a16:creationId xmlns:a16="http://schemas.microsoft.com/office/drawing/2014/main" id="{0A88B75B-BF8B-B650-F502-D2D19333BA94}"/>
              </a:ext>
            </a:extLst>
          </p:cNvPr>
          <p:cNvCxnSpPr>
            <a:cxnSpLocks/>
            <a:stCxn id="14" idx="2"/>
            <a:endCxn id="25" idx="1"/>
          </p:cNvCxnSpPr>
          <p:nvPr/>
        </p:nvCxnSpPr>
        <p:spPr>
          <a:xfrm>
            <a:off x="5676692" y="438084"/>
            <a:ext cx="866380" cy="150693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4FDB3C9-E013-9CBF-44BE-387838A7A631}"/>
              </a:ext>
            </a:extLst>
          </p:cNvPr>
          <p:cNvCxnSpPr>
            <a:cxnSpLocks/>
            <a:stCxn id="13" idx="2"/>
            <a:endCxn id="28" idx="0"/>
          </p:cNvCxnSpPr>
          <p:nvPr/>
        </p:nvCxnSpPr>
        <p:spPr>
          <a:xfrm>
            <a:off x="8736316" y="594372"/>
            <a:ext cx="385450" cy="188214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54F3D4-6A2D-56CC-ED01-23480A68B2EE}"/>
              </a:ext>
            </a:extLst>
          </p:cNvPr>
          <p:cNvCxnSpPr>
            <a:cxnSpLocks/>
            <a:stCxn id="12" idx="2"/>
            <a:endCxn id="27" idx="0"/>
          </p:cNvCxnSpPr>
          <p:nvPr/>
        </p:nvCxnSpPr>
        <p:spPr>
          <a:xfrm>
            <a:off x="7101502" y="594372"/>
            <a:ext cx="795125" cy="186372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BFFF056-B694-3C61-EFFC-6821F66FD147}"/>
              </a:ext>
            </a:extLst>
          </p:cNvPr>
          <p:cNvSpPr/>
          <p:nvPr/>
        </p:nvSpPr>
        <p:spPr>
          <a:xfrm>
            <a:off x="6506108" y="1872635"/>
            <a:ext cx="252407" cy="494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997AE7F-FED4-ACE7-4D74-52E16AC326CC}"/>
              </a:ext>
            </a:extLst>
          </p:cNvPr>
          <p:cNvSpPr/>
          <p:nvPr/>
        </p:nvSpPr>
        <p:spPr>
          <a:xfrm>
            <a:off x="6516745" y="2476519"/>
            <a:ext cx="252407" cy="494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4B64D7E1-E99A-E690-0296-BECD30DCBCA2}"/>
              </a:ext>
            </a:extLst>
          </p:cNvPr>
          <p:cNvSpPr/>
          <p:nvPr/>
        </p:nvSpPr>
        <p:spPr>
          <a:xfrm>
            <a:off x="7770423" y="2458096"/>
            <a:ext cx="252407" cy="494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D98346F-F277-1341-B1F5-4F48954E021B}"/>
              </a:ext>
            </a:extLst>
          </p:cNvPr>
          <p:cNvSpPr/>
          <p:nvPr/>
        </p:nvSpPr>
        <p:spPr>
          <a:xfrm>
            <a:off x="8995562" y="2476519"/>
            <a:ext cx="252407" cy="494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C1FFA18E-AFB6-9555-A990-A2CF2A99F519}"/>
              </a:ext>
            </a:extLst>
          </p:cNvPr>
          <p:cNvCxnSpPr>
            <a:cxnSpLocks/>
            <a:endCxn id="26" idx="0"/>
          </p:cNvCxnSpPr>
          <p:nvPr/>
        </p:nvCxnSpPr>
        <p:spPr>
          <a:xfrm>
            <a:off x="4299161" y="627007"/>
            <a:ext cx="2343788" cy="184951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Star: 5 Points 45">
            <a:extLst>
              <a:ext uri="{FF2B5EF4-FFF2-40B4-BE49-F238E27FC236}">
                <a16:creationId xmlns:a16="http://schemas.microsoft.com/office/drawing/2014/main" id="{8B79993D-E0C4-112B-99C1-8A53F2766890}"/>
              </a:ext>
            </a:extLst>
          </p:cNvPr>
          <p:cNvSpPr/>
          <p:nvPr/>
        </p:nvSpPr>
        <p:spPr>
          <a:xfrm>
            <a:off x="8574439" y="5014452"/>
            <a:ext cx="157316" cy="1179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0C8FF6DF-09A9-898C-67BD-55711065A336}"/>
              </a:ext>
            </a:extLst>
          </p:cNvPr>
          <p:cNvSpPr txBox="1"/>
          <p:nvPr/>
        </p:nvSpPr>
        <p:spPr>
          <a:xfrm>
            <a:off x="7975422" y="4732339"/>
            <a:ext cx="888437" cy="400110"/>
          </a:xfrm>
          <a:prstGeom prst="rect">
            <a:avLst/>
          </a:prstGeom>
          <a:noFill/>
        </p:spPr>
        <p:txBody>
          <a:bodyPr wrap="square" rtlCol="0">
            <a:spAutoFit/>
          </a:bodyPr>
          <a:lstStyle/>
          <a:p>
            <a:pPr algn="ctr"/>
            <a:r>
              <a:rPr lang="en-GB" sz="1000" dirty="0"/>
              <a:t>Breakeven Point</a:t>
            </a:r>
          </a:p>
        </p:txBody>
      </p:sp>
    </p:spTree>
    <p:extLst>
      <p:ext uri="{BB962C8B-B14F-4D97-AF65-F5344CB8AC3E}">
        <p14:creationId xmlns:p14="http://schemas.microsoft.com/office/powerpoint/2010/main" val="337138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0E4FE-0678-13C2-13AD-66BB4C4CCC78}"/>
              </a:ext>
            </a:extLst>
          </p:cNvPr>
          <p:cNvSpPr txBox="1"/>
          <p:nvPr/>
        </p:nvSpPr>
        <p:spPr>
          <a:xfrm>
            <a:off x="406701" y="-94624"/>
            <a:ext cx="3580370" cy="689869"/>
          </a:xfrm>
          <a:prstGeom prst="rect">
            <a:avLst/>
          </a:prstGeom>
          <a:noFill/>
        </p:spPr>
        <p:txBody>
          <a:bodyPr wrap="square">
            <a:spAutoFit/>
          </a:bodyPr>
          <a:lstStyle/>
          <a:p>
            <a:r>
              <a:rPr lang="en-GB" sz="2471" b="1" i="1" u="sng" dirty="0">
                <a:solidFill>
                  <a:srgbClr val="003A70"/>
                </a:solidFill>
                <a:latin typeface="Luiss Sans" panose="020B0604020202020204" charset="0"/>
              </a:rPr>
              <a:t>Summary &amp; Call to Action</a:t>
            </a:r>
          </a:p>
          <a:p>
            <a:endParaRPr lang="en-GB" sz="1412" dirty="0">
              <a:solidFill>
                <a:srgbClr val="003A70"/>
              </a:solidFill>
              <a:latin typeface="Luiss Sans" panose="020B0604020202020204" charset="0"/>
            </a:endParaRPr>
          </a:p>
        </p:txBody>
      </p:sp>
      <p:sp>
        <p:nvSpPr>
          <p:cNvPr id="14" name="TextBox 13">
            <a:extLst>
              <a:ext uri="{FF2B5EF4-FFF2-40B4-BE49-F238E27FC236}">
                <a16:creationId xmlns:a16="http://schemas.microsoft.com/office/drawing/2014/main" id="{3D250203-C9B5-BDAB-171C-9E78E9C5FAEC}"/>
              </a:ext>
            </a:extLst>
          </p:cNvPr>
          <p:cNvSpPr txBox="1"/>
          <p:nvPr/>
        </p:nvSpPr>
        <p:spPr>
          <a:xfrm>
            <a:off x="7578385" y="1491449"/>
            <a:ext cx="4115958" cy="2554545"/>
          </a:xfrm>
          <a:prstGeom prst="rect">
            <a:avLst/>
          </a:prstGeom>
          <a:noFill/>
        </p:spPr>
        <p:txBody>
          <a:bodyPr wrap="square">
            <a:spAutoFit/>
          </a:bodyPr>
          <a:lstStyle/>
          <a:p>
            <a:pPr algn="ctr">
              <a:spcAft>
                <a:spcPts val="706"/>
              </a:spcAft>
            </a:pPr>
            <a:r>
              <a:rPr lang="en-GB" sz="4000" b="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“Let’s shape the energy landscape of tomorrow, today."</a:t>
            </a:r>
          </a:p>
        </p:txBody>
      </p:sp>
      <p:pic>
        <p:nvPicPr>
          <p:cNvPr id="3" name="Picture 2">
            <a:extLst>
              <a:ext uri="{FF2B5EF4-FFF2-40B4-BE49-F238E27FC236}">
                <a16:creationId xmlns:a16="http://schemas.microsoft.com/office/drawing/2014/main" id="{4B67538F-3EEA-75ED-36DC-5A2116F2E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165" y="203082"/>
            <a:ext cx="2305377" cy="751688"/>
          </a:xfrm>
          <a:prstGeom prst="rect">
            <a:avLst/>
          </a:prstGeom>
        </p:spPr>
      </p:pic>
      <p:pic>
        <p:nvPicPr>
          <p:cNvPr id="5" name="Picture 4">
            <a:extLst>
              <a:ext uri="{FF2B5EF4-FFF2-40B4-BE49-F238E27FC236}">
                <a16:creationId xmlns:a16="http://schemas.microsoft.com/office/drawing/2014/main" id="{6C44DF17-B323-7D5E-771F-EC34449DC038}"/>
              </a:ext>
            </a:extLst>
          </p:cNvPr>
          <p:cNvPicPr>
            <a:picLocks noChangeAspect="1"/>
          </p:cNvPicPr>
          <p:nvPr/>
        </p:nvPicPr>
        <p:blipFill>
          <a:blip r:embed="rId4"/>
          <a:stretch>
            <a:fillRect/>
          </a:stretch>
        </p:blipFill>
        <p:spPr>
          <a:xfrm>
            <a:off x="8389610" y="4247678"/>
            <a:ext cx="2493507" cy="2407240"/>
          </a:xfrm>
          <a:prstGeom prst="rect">
            <a:avLst/>
          </a:prstGeom>
        </p:spPr>
      </p:pic>
      <p:sp>
        <p:nvSpPr>
          <p:cNvPr id="11" name="TextBox 10">
            <a:extLst>
              <a:ext uri="{FF2B5EF4-FFF2-40B4-BE49-F238E27FC236}">
                <a16:creationId xmlns:a16="http://schemas.microsoft.com/office/drawing/2014/main" id="{D758CF7E-B626-A37C-66F1-ABC9774EBAD6}"/>
              </a:ext>
            </a:extLst>
          </p:cNvPr>
          <p:cNvSpPr txBox="1"/>
          <p:nvPr/>
        </p:nvSpPr>
        <p:spPr>
          <a:xfrm>
            <a:off x="183617" y="366017"/>
            <a:ext cx="7394768" cy="6781344"/>
          </a:xfrm>
          <a:prstGeom prst="rect">
            <a:avLst/>
          </a:prstGeom>
          <a:noFill/>
        </p:spPr>
        <p:txBody>
          <a:bodyPr wrap="square">
            <a:spAutoFit/>
          </a:bodyPr>
          <a:lstStyle/>
          <a:p>
            <a:pPr algn="l">
              <a:spcBef>
                <a:spcPts val="525"/>
              </a:spcBef>
            </a:pPr>
            <a:r>
              <a:rPr lang="en-GB" sz="1600" b="1" i="0" dirty="0">
                <a:effectLst/>
                <a:latin typeface="Atkinson Hyperlegible"/>
              </a:rPr>
              <a:t>The Problem:</a:t>
            </a:r>
            <a:br>
              <a:rPr lang="en-GB" sz="1600" b="0" i="0" dirty="0">
                <a:effectLst/>
                <a:latin typeface="Atkinson Hyperlegible"/>
              </a:rPr>
            </a:br>
            <a:r>
              <a:rPr lang="en-GB" sz="1600" b="0" i="0" dirty="0">
                <a:effectLst/>
                <a:latin typeface="Atkinson Hyperlegible"/>
              </a:rPr>
              <a:t>Lithium-ion battery limitations hinder energy density, cost, and safety.</a:t>
            </a:r>
          </a:p>
          <a:p>
            <a:pPr algn="l">
              <a:spcBef>
                <a:spcPts val="525"/>
              </a:spcBef>
            </a:pPr>
            <a:endParaRPr lang="en-GB" sz="1600" b="0" i="0" dirty="0">
              <a:effectLst/>
              <a:latin typeface="Atkinson Hyperlegible"/>
            </a:endParaRPr>
          </a:p>
          <a:p>
            <a:pPr algn="l">
              <a:spcBef>
                <a:spcPts val="525"/>
              </a:spcBef>
            </a:pPr>
            <a:r>
              <a:rPr lang="en-GB" sz="1600" b="1" i="0" dirty="0">
                <a:effectLst/>
                <a:latin typeface="Atkinson Hyperlegible"/>
              </a:rPr>
              <a:t>The Solution:</a:t>
            </a:r>
            <a:br>
              <a:rPr lang="en-GB" sz="1600" b="0" i="0" dirty="0">
                <a:effectLst/>
                <a:latin typeface="Atkinson Hyperlegible"/>
              </a:rPr>
            </a:br>
            <a:r>
              <a:rPr lang="en-GB" sz="1600" b="0" i="0" dirty="0" err="1">
                <a:effectLst/>
                <a:latin typeface="Atkinson Hyperlegible"/>
              </a:rPr>
              <a:t>Binergy's</a:t>
            </a:r>
            <a:r>
              <a:rPr lang="en-GB" sz="1600" b="0" i="0" dirty="0">
                <a:effectLst/>
                <a:latin typeface="Atkinson Hyperlegible"/>
              </a:rPr>
              <a:t> Bismuth-Ion Batteries: non-toxic, high-performance, cost-effective and safe.</a:t>
            </a:r>
          </a:p>
          <a:p>
            <a:pPr algn="l">
              <a:spcBef>
                <a:spcPts val="525"/>
              </a:spcBef>
            </a:pPr>
            <a:endParaRPr lang="en-GB" sz="1600" b="0" i="0" dirty="0">
              <a:effectLst/>
              <a:latin typeface="Atkinson Hyperlegible"/>
            </a:endParaRPr>
          </a:p>
          <a:p>
            <a:pPr algn="l">
              <a:spcBef>
                <a:spcPts val="525"/>
              </a:spcBef>
            </a:pPr>
            <a:r>
              <a:rPr lang="en-GB" sz="1600" b="1" i="0" dirty="0">
                <a:effectLst/>
                <a:latin typeface="Atkinson Hyperlegible"/>
              </a:rPr>
              <a:t>Market Opportunity:</a:t>
            </a:r>
            <a:br>
              <a:rPr lang="en-GB" sz="1600" b="0" i="0" dirty="0">
                <a:effectLst/>
                <a:latin typeface="Atkinson Hyperlegible"/>
              </a:rPr>
            </a:br>
            <a:r>
              <a:rPr lang="en-GB" sz="1600" b="0" i="0" dirty="0">
                <a:effectLst/>
                <a:latin typeface="Atkinson Hyperlegible"/>
              </a:rPr>
              <a:t>Solid-state battery market to grow to $13.23 billion by 2030 (CAGR: 34.3%), targeting 0.5% of sales for 2028, 1% by 2029 and 1% by 2030</a:t>
            </a:r>
          </a:p>
          <a:p>
            <a:pPr algn="l">
              <a:spcBef>
                <a:spcPts val="525"/>
              </a:spcBef>
            </a:pPr>
            <a:endParaRPr lang="en-GB" sz="1600" b="0" i="0" dirty="0">
              <a:effectLst/>
              <a:latin typeface="Atkinson Hyperlegible"/>
            </a:endParaRPr>
          </a:p>
          <a:p>
            <a:pPr algn="l">
              <a:spcBef>
                <a:spcPts val="525"/>
              </a:spcBef>
            </a:pPr>
            <a:r>
              <a:rPr lang="en-GB" sz="1600" b="1" i="0" dirty="0">
                <a:effectLst/>
                <a:latin typeface="Atkinson Hyperlegible"/>
              </a:rPr>
              <a:t>Execution Plan:</a:t>
            </a:r>
            <a:endParaRPr lang="en-GB" sz="1600" b="0" i="0" dirty="0">
              <a:effectLst/>
              <a:latin typeface="Atkinson Hyperlegible"/>
            </a:endParaRPr>
          </a:p>
          <a:p>
            <a:pPr algn="l">
              <a:spcBef>
                <a:spcPts val="525"/>
              </a:spcBef>
              <a:buFont typeface="Arial" panose="020B0604020202020204" pitchFamily="34" charset="0"/>
              <a:buChar char="•"/>
            </a:pPr>
            <a:r>
              <a:rPr lang="en-GB" sz="1600" b="0" i="0" dirty="0">
                <a:effectLst/>
                <a:latin typeface="Atkinson Hyperlegible"/>
              </a:rPr>
              <a:t>Project budget: $13.3 million (2024-2027)</a:t>
            </a:r>
          </a:p>
          <a:p>
            <a:pPr algn="l">
              <a:spcBef>
                <a:spcPts val="525"/>
              </a:spcBef>
              <a:buFont typeface="Arial" panose="020B0604020202020204" pitchFamily="34" charset="0"/>
              <a:buChar char="•"/>
            </a:pPr>
            <a:r>
              <a:rPr lang="en-GB" sz="1600" b="0" i="0" dirty="0">
                <a:effectLst/>
                <a:latin typeface="Atkinson Hyperlegible"/>
              </a:rPr>
              <a:t>Total funding needed: $67.65 million</a:t>
            </a:r>
          </a:p>
          <a:p>
            <a:pPr algn="l">
              <a:spcBef>
                <a:spcPts val="525"/>
              </a:spcBef>
              <a:buFont typeface="Arial" panose="020B0604020202020204" pitchFamily="34" charset="0"/>
              <a:buChar char="•"/>
            </a:pPr>
            <a:r>
              <a:rPr lang="en-GB" sz="1600" b="0" i="0" dirty="0">
                <a:effectLst/>
                <a:latin typeface="Atkinson Hyperlegible"/>
              </a:rPr>
              <a:t>Production cost (by 2028): $54.35 million</a:t>
            </a:r>
          </a:p>
          <a:p>
            <a:pPr algn="l">
              <a:spcBef>
                <a:spcPts val="525"/>
              </a:spcBef>
              <a:buFont typeface="Arial" panose="020B0604020202020204" pitchFamily="34" charset="0"/>
              <a:buChar char="•"/>
            </a:pPr>
            <a:r>
              <a:rPr lang="en-GB" sz="1600" b="0" i="0" dirty="0">
                <a:effectLst/>
                <a:latin typeface="Atkinson Hyperlegible"/>
              </a:rPr>
              <a:t>Target revenue: $22.1 million by 2030 (1.5% of market)</a:t>
            </a:r>
          </a:p>
          <a:p>
            <a:pPr algn="l">
              <a:spcBef>
                <a:spcPts val="525"/>
              </a:spcBef>
              <a:buFont typeface="Arial" panose="020B0604020202020204" pitchFamily="34" charset="0"/>
              <a:buChar char="•"/>
            </a:pPr>
            <a:endParaRPr lang="en-GB" sz="1600" b="0" i="0" dirty="0">
              <a:effectLst/>
              <a:latin typeface="Atkinson Hyperlegible"/>
            </a:endParaRPr>
          </a:p>
          <a:p>
            <a:pPr algn="l">
              <a:spcBef>
                <a:spcPts val="525"/>
              </a:spcBef>
            </a:pPr>
            <a:r>
              <a:rPr lang="en-GB" sz="1600" b="1" i="0" dirty="0">
                <a:effectLst/>
                <a:latin typeface="Atkinson Hyperlegible"/>
              </a:rPr>
              <a:t>Financial Projections:</a:t>
            </a:r>
            <a:endParaRPr lang="en-GB" sz="1600" b="0" i="0" dirty="0">
              <a:effectLst/>
              <a:latin typeface="Atkinson Hyperlegible"/>
            </a:endParaRPr>
          </a:p>
          <a:p>
            <a:pPr algn="l">
              <a:spcBef>
                <a:spcPts val="525"/>
              </a:spcBef>
              <a:buFont typeface="Arial" panose="020B0604020202020204" pitchFamily="34" charset="0"/>
              <a:buChar char="•"/>
            </a:pPr>
            <a:r>
              <a:rPr lang="en-GB" sz="1600" b="0" i="0" dirty="0">
                <a:effectLst/>
                <a:latin typeface="Atkinson Hyperlegible"/>
              </a:rPr>
              <a:t>Breakeven: 2030</a:t>
            </a:r>
          </a:p>
          <a:p>
            <a:pPr algn="l">
              <a:spcBef>
                <a:spcPts val="525"/>
              </a:spcBef>
              <a:buFont typeface="Arial" panose="020B0604020202020204" pitchFamily="34" charset="0"/>
              <a:buChar char="•"/>
            </a:pPr>
            <a:r>
              <a:rPr lang="en-GB" sz="1600" b="0" i="0" dirty="0">
                <a:effectLst/>
                <a:latin typeface="Atkinson Hyperlegible"/>
              </a:rPr>
              <a:t>ROI: 0.67 by 2032, 1.35 by 2033, 2.64 by 2035</a:t>
            </a:r>
          </a:p>
          <a:p>
            <a:pPr algn="l">
              <a:spcBef>
                <a:spcPts val="525"/>
              </a:spcBef>
              <a:buFont typeface="Arial" panose="020B0604020202020204" pitchFamily="34" charset="0"/>
              <a:buChar char="•"/>
            </a:pPr>
            <a:endParaRPr lang="en-GB" sz="1600" dirty="0">
              <a:latin typeface="Atkinson Hyperlegible"/>
            </a:endParaRPr>
          </a:p>
          <a:p>
            <a:pPr algn="l"/>
            <a:r>
              <a:rPr lang="en-GB" sz="1600" b="1" dirty="0">
                <a:latin typeface="Atkinson Hyperlegible"/>
              </a:rPr>
              <a:t>Investor </a:t>
            </a:r>
            <a:r>
              <a:rPr lang="en-GB" sz="1600" b="1" i="0" dirty="0">
                <a:effectLst/>
                <a:latin typeface="Atkinson Hyperlegible"/>
              </a:rPr>
              <a:t>Interest</a:t>
            </a:r>
            <a:r>
              <a:rPr lang="en-GB" sz="1600" b="1" dirty="0">
                <a:latin typeface="Atkinson Hyperlegible"/>
              </a:rPr>
              <a:t>: </a:t>
            </a:r>
            <a:r>
              <a:rPr lang="en-GB" sz="1600" dirty="0">
                <a:latin typeface="Atkinson Hyperlegible"/>
              </a:rPr>
              <a:t>C</a:t>
            </a:r>
            <a:r>
              <a:rPr lang="en-GB" sz="1600" b="0" i="0" dirty="0">
                <a:effectLst/>
                <a:latin typeface="Atkinson Hyperlegible"/>
              </a:rPr>
              <a:t>lear path to profitability and strong ROI projections, </a:t>
            </a:r>
            <a:r>
              <a:rPr lang="en-GB" sz="1600" b="0" i="0" u="none" strike="noStrike" baseline="0" dirty="0">
                <a:solidFill>
                  <a:srgbClr val="000000"/>
                </a:solidFill>
                <a:latin typeface="Calibri" panose="020F0502020204030204" pitchFamily="34" charset="0"/>
              </a:rPr>
              <a:t>making it a compelling long-term investment. </a:t>
            </a:r>
          </a:p>
          <a:p>
            <a:pPr algn="l">
              <a:spcBef>
                <a:spcPts val="525"/>
              </a:spcBef>
              <a:buFont typeface="Arial" panose="020B0604020202020204" pitchFamily="34" charset="0"/>
              <a:buChar char="•"/>
            </a:pPr>
            <a:endParaRPr lang="en-GB" sz="1600" b="0" i="0" dirty="0">
              <a:effectLst/>
              <a:latin typeface="Atkinson Hyperlegible"/>
            </a:endParaRPr>
          </a:p>
        </p:txBody>
      </p:sp>
    </p:spTree>
    <p:extLst>
      <p:ext uri="{BB962C8B-B14F-4D97-AF65-F5344CB8AC3E}">
        <p14:creationId xmlns:p14="http://schemas.microsoft.com/office/powerpoint/2010/main" val="293025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5E8874-1CEA-E434-885A-BDF9AAF61293}"/>
              </a:ext>
            </a:extLst>
          </p:cNvPr>
          <p:cNvPicPr>
            <a:picLocks noChangeAspect="1"/>
          </p:cNvPicPr>
          <p:nvPr/>
        </p:nvPicPr>
        <p:blipFill>
          <a:blip r:embed="rId3"/>
          <a:stretch>
            <a:fillRect/>
          </a:stretch>
        </p:blipFill>
        <p:spPr>
          <a:xfrm>
            <a:off x="199680" y="4179108"/>
            <a:ext cx="2523037" cy="2363207"/>
          </a:xfrm>
          <a:prstGeom prst="rect">
            <a:avLst/>
          </a:prstGeom>
        </p:spPr>
      </p:pic>
      <p:pic>
        <p:nvPicPr>
          <p:cNvPr id="3" name="Picture 2">
            <a:extLst>
              <a:ext uri="{FF2B5EF4-FFF2-40B4-BE49-F238E27FC236}">
                <a16:creationId xmlns:a16="http://schemas.microsoft.com/office/drawing/2014/main" id="{C0ECA667-6586-F7F2-62BF-4E940DAF78C0}"/>
              </a:ext>
            </a:extLst>
          </p:cNvPr>
          <p:cNvPicPr>
            <a:picLocks noChangeAspect="1"/>
          </p:cNvPicPr>
          <p:nvPr/>
        </p:nvPicPr>
        <p:blipFill>
          <a:blip r:embed="rId4"/>
          <a:stretch>
            <a:fillRect/>
          </a:stretch>
        </p:blipFill>
        <p:spPr>
          <a:xfrm>
            <a:off x="3759347" y="633354"/>
            <a:ext cx="4750504" cy="5014420"/>
          </a:xfrm>
          <a:prstGeom prst="rect">
            <a:avLst/>
          </a:prstGeom>
        </p:spPr>
      </p:pic>
      <p:pic>
        <p:nvPicPr>
          <p:cNvPr id="4" name="Picture 3">
            <a:extLst>
              <a:ext uri="{FF2B5EF4-FFF2-40B4-BE49-F238E27FC236}">
                <a16:creationId xmlns:a16="http://schemas.microsoft.com/office/drawing/2014/main" id="{8C05FA56-CC37-3F49-FB5C-332411287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5679" y="105110"/>
            <a:ext cx="2305377" cy="751688"/>
          </a:xfrm>
          <a:prstGeom prst="rect">
            <a:avLst/>
          </a:prstGeom>
        </p:spPr>
      </p:pic>
      <p:pic>
        <p:nvPicPr>
          <p:cNvPr id="7" name="Picture 6">
            <a:extLst>
              <a:ext uri="{FF2B5EF4-FFF2-40B4-BE49-F238E27FC236}">
                <a16:creationId xmlns:a16="http://schemas.microsoft.com/office/drawing/2014/main" id="{CE9DE43B-48E1-C45D-7FBD-F5CA09451277}"/>
              </a:ext>
            </a:extLst>
          </p:cNvPr>
          <p:cNvPicPr>
            <a:picLocks noChangeAspect="1"/>
          </p:cNvPicPr>
          <p:nvPr/>
        </p:nvPicPr>
        <p:blipFill>
          <a:blip r:embed="rId6"/>
          <a:stretch>
            <a:fillRect/>
          </a:stretch>
        </p:blipFill>
        <p:spPr>
          <a:xfrm>
            <a:off x="8863685" y="3850476"/>
            <a:ext cx="2917371" cy="2691839"/>
          </a:xfrm>
          <a:prstGeom prst="rect">
            <a:avLst/>
          </a:prstGeom>
        </p:spPr>
      </p:pic>
      <p:pic>
        <p:nvPicPr>
          <p:cNvPr id="9" name="Picture 8">
            <a:extLst>
              <a:ext uri="{FF2B5EF4-FFF2-40B4-BE49-F238E27FC236}">
                <a16:creationId xmlns:a16="http://schemas.microsoft.com/office/drawing/2014/main" id="{7F3AF748-43D4-D0E9-8511-AACF05F83B7E}"/>
              </a:ext>
            </a:extLst>
          </p:cNvPr>
          <p:cNvPicPr>
            <a:picLocks noChangeAspect="1"/>
          </p:cNvPicPr>
          <p:nvPr/>
        </p:nvPicPr>
        <p:blipFill>
          <a:blip r:embed="rId7"/>
          <a:stretch>
            <a:fillRect/>
          </a:stretch>
        </p:blipFill>
        <p:spPr>
          <a:xfrm>
            <a:off x="199680" y="105110"/>
            <a:ext cx="2452235" cy="2264230"/>
          </a:xfrm>
          <a:prstGeom prst="rect">
            <a:avLst/>
          </a:prstGeom>
        </p:spPr>
      </p:pic>
    </p:spTree>
    <p:extLst>
      <p:ext uri="{BB962C8B-B14F-4D97-AF65-F5344CB8AC3E}">
        <p14:creationId xmlns:p14="http://schemas.microsoft.com/office/powerpoint/2010/main" val="3547296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2949</TotalTime>
  <Words>1835</Words>
  <Application>Microsoft Office PowerPoint</Application>
  <PresentationFormat>Widescreen</PresentationFormat>
  <Paragraphs>198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Atkinson Hyperlegible</vt:lpstr>
      <vt:lpstr>Calibri</vt:lpstr>
      <vt:lpstr>Calibri Light</vt:lpstr>
      <vt:lpstr>Luiss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Vicente Giliberti</dc:creator>
  <cp:lastModifiedBy>Vicente Giliberti</cp:lastModifiedBy>
  <cp:revision>112</cp:revision>
  <dcterms:created xsi:type="dcterms:W3CDTF">2024-12-06T11:57:02Z</dcterms:created>
  <dcterms:modified xsi:type="dcterms:W3CDTF">2025-03-13T10:42:35Z</dcterms:modified>
</cp:coreProperties>
</file>